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2112967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Bîrûnî</a:t>
            </a:r>
            <a:r>
              <a:rPr lang="tr-TR" dirty="0" smtClean="0"/>
              <a:t> (</a:t>
            </a:r>
            <a:r>
              <a:rPr lang="tr-TR" dirty="0" smtClean="0"/>
              <a:t>973-1061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300" dirty="0" err="1" smtClean="0"/>
              <a:t>Ebü’r</a:t>
            </a:r>
            <a:r>
              <a:rPr lang="tr-TR" sz="3300" dirty="0" smtClean="0"/>
              <a:t>-</a:t>
            </a:r>
            <a:r>
              <a:rPr lang="tr-TR" sz="3300" dirty="0" err="1" smtClean="0"/>
              <a:t>Reyhân</a:t>
            </a:r>
            <a:r>
              <a:rPr lang="tr-TR" sz="3300" dirty="0" smtClean="0"/>
              <a:t> Muhammed b. </a:t>
            </a:r>
            <a:r>
              <a:rPr lang="tr-TR" sz="3300" dirty="0" err="1" smtClean="0"/>
              <a:t>Ahmed</a:t>
            </a:r>
            <a:r>
              <a:rPr lang="tr-TR" sz="3300" dirty="0" smtClean="0"/>
              <a:t> el-</a:t>
            </a:r>
            <a:r>
              <a:rPr lang="tr-TR" sz="3300" dirty="0" err="1" smtClean="0"/>
              <a:t>Bîrûnî</a:t>
            </a:r>
            <a:r>
              <a:rPr lang="tr-TR" sz="3300" dirty="0" smtClean="0"/>
              <a:t> </a:t>
            </a:r>
            <a:r>
              <a:rPr lang="tr-TR" sz="3300" dirty="0" smtClean="0"/>
              <a:t>el-</a:t>
            </a:r>
            <a:r>
              <a:rPr lang="tr-TR" sz="3300" dirty="0" err="1" smtClean="0"/>
              <a:t>Harizmî</a:t>
            </a:r>
            <a:endParaRPr lang="tr-TR" sz="33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Astronomi, matematik, fizik, tıp, coğrafya, tarih ve dinler tarihi başta olmak üzere çeşitli alanlarda önemli eserler veren, Türk - İslâm ve dünya tarihinin en tanınmış ilim adamlarından biri.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://www.bilimadamlari.org/wp-content/uploads/2016/12/biruni-e1355953871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9540" y="428604"/>
            <a:ext cx="5374671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Bîrûnî’nin</a:t>
            </a:r>
            <a:r>
              <a:rPr lang="tr-TR" dirty="0" smtClean="0"/>
              <a:t> ailesine dair bilgi yoktur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Harzemşahların</a:t>
            </a:r>
            <a:r>
              <a:rPr lang="tr-TR" dirty="0" smtClean="0"/>
              <a:t> (1097-1231) himayesine girdiği bilinmektedir.</a:t>
            </a:r>
          </a:p>
          <a:p>
            <a:r>
              <a:rPr lang="tr-TR" dirty="0" smtClean="0"/>
              <a:t>Özellikle </a:t>
            </a:r>
            <a:r>
              <a:rPr lang="tr-TR" dirty="0" err="1" smtClean="0"/>
              <a:t>Hârizm’in</a:t>
            </a:r>
            <a:r>
              <a:rPr lang="tr-TR" dirty="0" smtClean="0"/>
              <a:t> </a:t>
            </a:r>
            <a:r>
              <a:rPr lang="tr-TR" dirty="0" err="1" smtClean="0"/>
              <a:t>Gazneliler</a:t>
            </a:r>
            <a:r>
              <a:rPr lang="tr-TR" dirty="0" smtClean="0"/>
              <a:t> ve </a:t>
            </a:r>
            <a:r>
              <a:rPr lang="tr-TR" dirty="0" err="1" smtClean="0"/>
              <a:t>Karahanlılarla</a:t>
            </a:r>
            <a:r>
              <a:rPr lang="tr-TR" dirty="0" smtClean="0"/>
              <a:t> </a:t>
            </a:r>
            <a:r>
              <a:rPr lang="tr-TR" dirty="0" smtClean="0"/>
              <a:t>münasebetinde önemli roller üstlenmiştir.</a:t>
            </a:r>
            <a:endParaRPr lang="tr-TR" dirty="0" smtClean="0"/>
          </a:p>
          <a:p>
            <a:r>
              <a:rPr lang="tr-TR" dirty="0" err="1" smtClean="0"/>
              <a:t>Buhara’da</a:t>
            </a:r>
            <a:r>
              <a:rPr lang="tr-TR" dirty="0" smtClean="0"/>
              <a:t> bulunmuş, Samanilerden (819-1005) himaye görmüş,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tr-TR" dirty="0" err="1" smtClean="0"/>
              <a:t>Gazneli</a:t>
            </a:r>
            <a:r>
              <a:rPr lang="tr-TR" dirty="0" smtClean="0"/>
              <a:t> </a:t>
            </a:r>
            <a:r>
              <a:rPr lang="tr-TR" dirty="0" err="1" smtClean="0"/>
              <a:t>Mahmud’un</a:t>
            </a:r>
            <a:r>
              <a:rPr lang="tr-TR" dirty="0" smtClean="0"/>
              <a:t> yardımına mazhar olmuş.</a:t>
            </a:r>
          </a:p>
          <a:p>
            <a:r>
              <a:rPr lang="tr-TR" dirty="0" err="1" smtClean="0"/>
              <a:t>Mahmud’un</a:t>
            </a:r>
            <a:r>
              <a:rPr lang="tr-TR" dirty="0" smtClean="0"/>
              <a:t> oğlu </a:t>
            </a:r>
            <a:r>
              <a:rPr lang="tr-TR" dirty="0" err="1" smtClean="0"/>
              <a:t>Mesud’a</a:t>
            </a:r>
            <a:r>
              <a:rPr lang="tr-TR" dirty="0" smtClean="0"/>
              <a:t> danışmanlık yapmış, sarayda ilmî çalışmalar yapma imkanı bulmuş,</a:t>
            </a:r>
          </a:p>
          <a:p>
            <a:r>
              <a:rPr lang="tr-TR" dirty="0" smtClean="0"/>
              <a:t>çok çeşitli alanlarda başarılı eserler </a:t>
            </a:r>
            <a:r>
              <a:rPr lang="tr-TR" dirty="0" smtClean="0"/>
              <a:t>verebilmiş,</a:t>
            </a:r>
          </a:p>
          <a:p>
            <a:r>
              <a:rPr lang="tr-TR" dirty="0" err="1" smtClean="0"/>
              <a:t>Barthold</a:t>
            </a:r>
            <a:r>
              <a:rPr lang="tr-TR" dirty="0" smtClean="0"/>
              <a:t> </a:t>
            </a:r>
            <a:r>
              <a:rPr lang="tr-TR" dirty="0" smtClean="0"/>
              <a:t>“</a:t>
            </a:r>
            <a:r>
              <a:rPr lang="tr-TR" dirty="0" smtClean="0"/>
              <a:t>İslâm âleminin en büyük bilgini</a:t>
            </a:r>
            <a:r>
              <a:rPr lang="tr-TR" dirty="0" smtClean="0"/>
              <a:t>” der.</a:t>
            </a:r>
          </a:p>
          <a:p>
            <a:r>
              <a:rPr lang="tr-TR" dirty="0" smtClean="0"/>
              <a:t>İbn Sina (17 yaşında) tanışmış (24) ile yazışmış.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astronomi, </a:t>
            </a:r>
            <a:endParaRPr lang="tr-TR" dirty="0" smtClean="0"/>
          </a:p>
          <a:p>
            <a:r>
              <a:rPr lang="tr-TR" dirty="0" smtClean="0"/>
              <a:t>aritmetik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geometri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fizik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kimya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tıp</a:t>
            </a:r>
            <a:r>
              <a:rPr lang="tr-TR" dirty="0" smtClean="0"/>
              <a:t>, </a:t>
            </a:r>
            <a:endParaRPr lang="tr-TR" dirty="0" smtClean="0"/>
          </a:p>
          <a:p>
            <a:r>
              <a:rPr lang="tr-TR" dirty="0" smtClean="0"/>
              <a:t>eczacılık</a:t>
            </a:r>
            <a:r>
              <a:rPr lang="tr-TR" dirty="0" smtClean="0"/>
              <a:t>,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4714876" y="1785926"/>
            <a:ext cx="36861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tarih,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coğrafya,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Filoloji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Etnoloji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jeodezi,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botanik, mineraloji, dinler ve mezhepler (30)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2" name="AutoShape 2" descr="jeodezi ile ilgili görsel sonucu"/>
          <p:cNvSpPr>
            <a:spLocks noChangeAspect="1" noChangeArrowheads="1"/>
          </p:cNvSpPr>
          <p:nvPr/>
        </p:nvSpPr>
        <p:spPr bwMode="auto">
          <a:xfrm>
            <a:off x="155575" y="-585788"/>
            <a:ext cx="2009775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5364" name="Picture 4" descr="&amp;Idot;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714752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Bîrûnî’nin</a:t>
            </a:r>
            <a:r>
              <a:rPr lang="tr-TR" sz="2800" dirty="0" smtClean="0"/>
              <a:t> </a:t>
            </a:r>
            <a:r>
              <a:rPr lang="tr-TR" sz="2800" dirty="0" smtClean="0"/>
              <a:t>gözlem </a:t>
            </a:r>
            <a:r>
              <a:rPr lang="tr-TR" sz="2800" dirty="0" smtClean="0"/>
              <a:t>ve deneye verdiği önemin özel olarak vurgulanması gerekir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Ona göre tabiatı anlamak için sadece tek bir yol yoktur. </a:t>
            </a:r>
            <a:r>
              <a:rPr lang="tr-TR" sz="2800" b="1" dirty="0" smtClean="0"/>
              <a:t>Gözlem</a:t>
            </a:r>
            <a:r>
              <a:rPr lang="tr-TR" sz="2800" dirty="0" smtClean="0"/>
              <a:t> ve </a:t>
            </a:r>
            <a:r>
              <a:rPr lang="tr-TR" sz="2800" b="1" dirty="0" smtClean="0"/>
              <a:t>deney</a:t>
            </a:r>
            <a:r>
              <a:rPr lang="tr-TR" sz="2800" dirty="0" smtClean="0"/>
              <a:t> kadar </a:t>
            </a:r>
            <a:r>
              <a:rPr lang="tr-TR" sz="2800" b="1" dirty="0" smtClean="0">
                <a:solidFill>
                  <a:srgbClr val="00B0F0"/>
                </a:solidFill>
              </a:rPr>
              <a:t>tefekkür </a:t>
            </a:r>
            <a:r>
              <a:rPr lang="tr-TR" sz="2800" dirty="0" smtClean="0"/>
              <a:t>ve </a:t>
            </a:r>
            <a:r>
              <a:rPr lang="tr-TR" sz="2800" b="1" dirty="0" smtClean="0">
                <a:solidFill>
                  <a:srgbClr val="00B0F0"/>
                </a:solidFill>
              </a:rPr>
              <a:t>akıl yürütme</a:t>
            </a:r>
            <a:r>
              <a:rPr lang="tr-TR" sz="2800" dirty="0" smtClean="0"/>
              <a:t>, bunun da ötesinde </a:t>
            </a:r>
            <a:r>
              <a:rPr lang="tr-TR" sz="2800" b="1" dirty="0" smtClean="0">
                <a:solidFill>
                  <a:srgbClr val="00B0F0"/>
                </a:solidFill>
              </a:rPr>
              <a:t>ilâhî vahyin işaretleri </a:t>
            </a:r>
            <a:r>
              <a:rPr lang="tr-TR" sz="2800" dirty="0" smtClean="0"/>
              <a:t>de bilgi kaynağıdır. </a:t>
            </a:r>
            <a:endParaRPr lang="tr-TR" sz="2800" dirty="0" smtClean="0"/>
          </a:p>
          <a:p>
            <a:r>
              <a:rPr lang="tr-TR" sz="2800" dirty="0" smtClean="0"/>
              <a:t>Sahip olduğu ilmî araştırma ruhu yanında dinî </a:t>
            </a:r>
            <a:r>
              <a:rPr lang="tr-TR" sz="2800" dirty="0" smtClean="0"/>
              <a:t>inanç-</a:t>
            </a:r>
            <a:r>
              <a:rPr lang="tr-TR" sz="2800" dirty="0" err="1" smtClean="0"/>
              <a:t>lara</a:t>
            </a:r>
            <a:r>
              <a:rPr lang="tr-TR" sz="2800" dirty="0" smtClean="0"/>
              <a:t> </a:t>
            </a:r>
            <a:r>
              <a:rPr lang="tr-TR" sz="2800" dirty="0" smtClean="0"/>
              <a:t>samimi bağlılığı, onun düşüncesinde ilim ve dinin dengeli bir uyumunu gerçekleştirmiştir. 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2 İçerik Yer Tutucusu"/>
          <p:cNvSpPr>
            <a:spLocks noGrp="1"/>
          </p:cNvSpPr>
          <p:nvPr>
            <p:ph idx="1"/>
          </p:nvPr>
        </p:nvSpPr>
        <p:spPr>
          <a:xfrm>
            <a:off x="285750" y="1000125"/>
            <a:ext cx="8858250" cy="5572125"/>
          </a:xfrm>
        </p:spPr>
        <p:txBody>
          <a:bodyPr/>
          <a:lstStyle/>
          <a:p>
            <a:r>
              <a:rPr lang="tr-TR" sz="3000" b="1" smtClean="0"/>
              <a:t>Birunî </a:t>
            </a:r>
            <a:r>
              <a:rPr lang="tr-TR" sz="3000" smtClean="0"/>
              <a:t>(ö. 1050’ler), tarihî meseleleri aydınlatmak için arkeoloji, jeoloji ve iktisadiyata önem verdi, tarih olaylarını açıklamak için bu ilimlerden faydalandı.</a:t>
            </a:r>
          </a:p>
          <a:p>
            <a:r>
              <a:rPr lang="tr-TR" smtClean="0"/>
              <a:t>O tarihe hurafe karıştırılmasına şiddetle karşı çıktı.</a:t>
            </a:r>
          </a:p>
          <a:p>
            <a:r>
              <a:rPr lang="tr-TR" smtClean="0"/>
              <a:t>Büyük bir idealist olan Birunî, tenkit usulünde önce </a:t>
            </a:r>
            <a:r>
              <a:rPr lang="tr-TR" b="1" smtClean="0"/>
              <a:t>mukayese</a:t>
            </a:r>
            <a:r>
              <a:rPr lang="tr-TR" smtClean="0"/>
              <a:t>yi ele alır, farklı kaynaklardan alınan bilgileri karşılaştırarak tarihî hakikatleri </a:t>
            </a:r>
            <a:r>
              <a:rPr lang="tr-TR" b="1" smtClean="0"/>
              <a:t>akılla istidlal </a:t>
            </a:r>
            <a:r>
              <a:rPr lang="tr-TR" smtClean="0"/>
              <a:t>yaparak ve </a:t>
            </a:r>
            <a:r>
              <a:rPr lang="tr-TR" b="1" smtClean="0"/>
              <a:t>görüp hissederek </a:t>
            </a:r>
            <a:r>
              <a:rPr lang="tr-TR" smtClean="0"/>
              <a:t>ortaya çıkarmayı tercih ederdi. (</a:t>
            </a:r>
            <a:r>
              <a:rPr lang="tr-TR" sz="1400" smtClean="0"/>
              <a:t>Togan, 150-151</a:t>
            </a:r>
            <a:r>
              <a:rPr lang="tr-TR" smtClean="0"/>
              <a:t>)</a:t>
            </a:r>
          </a:p>
        </p:txBody>
      </p:sp>
      <p:sp>
        <p:nvSpPr>
          <p:cNvPr id="103427" name="1 Başlık"/>
          <p:cNvSpPr>
            <a:spLocks noGrp="1"/>
          </p:cNvSpPr>
          <p:nvPr>
            <p:ph type="title"/>
          </p:nvPr>
        </p:nvSpPr>
        <p:spPr>
          <a:xfrm>
            <a:off x="457200" y="-142875"/>
            <a:ext cx="8229600" cy="1143000"/>
          </a:xfrm>
        </p:spPr>
        <p:txBody>
          <a:bodyPr/>
          <a:lstStyle/>
          <a:p>
            <a:r>
              <a:rPr lang="tr-TR" smtClean="0"/>
              <a:t>Tenkitçi Tarihçiler   </a:t>
            </a:r>
            <a:r>
              <a:rPr lang="tr-TR" sz="3500" smtClean="0"/>
              <a:t>(</a:t>
            </a:r>
            <a:r>
              <a:rPr lang="tr-TR" sz="3500" b="1" smtClean="0"/>
              <a:t>Birunî </a:t>
            </a:r>
            <a:r>
              <a:rPr lang="tr-TR" sz="3500" smtClean="0"/>
              <a:t>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Birunî’ye göre tarihin ilk devirlerine ait malumat oldukça çelişkilidir. Bu durumda bilgileri mukayese etmek, gerçeği görmeye mani olan taassup, şovenlik, hisse kapılma (hamaset), egoizm gibi hususlardan kaçınmak gerekir.  (</a:t>
            </a:r>
            <a:r>
              <a:rPr lang="tr-TR" sz="1400" smtClean="0"/>
              <a:t>Togan, 152-153</a:t>
            </a:r>
            <a:r>
              <a:rPr lang="tr-TR" smtClean="0"/>
              <a:t>)</a:t>
            </a:r>
          </a:p>
          <a:p>
            <a:r>
              <a:rPr lang="tr-TR" i="1" smtClean="0"/>
              <a:t>“Tarihçi hissiz kalamaz” </a:t>
            </a:r>
            <a:r>
              <a:rPr lang="tr-TR" smtClean="0"/>
              <a:t>E. Halkın Leon, </a:t>
            </a:r>
            <a:r>
              <a:rPr lang="tr-TR" i="1" smtClean="0"/>
              <a:t>Tarih Tenkidinin Unsurları</a:t>
            </a:r>
            <a:r>
              <a:rPr lang="tr-TR" smtClean="0"/>
              <a:t>, s. 12</a:t>
            </a:r>
          </a:p>
          <a:p>
            <a:endParaRPr lang="tr-TR" i="1" smtClean="0"/>
          </a:p>
        </p:txBody>
      </p:sp>
      <p:sp>
        <p:nvSpPr>
          <p:cNvPr id="10445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Tenkitçi Tarihçiler </a:t>
            </a:r>
            <a:r>
              <a:rPr lang="tr-TR" sz="3500" smtClean="0"/>
              <a:t>(</a:t>
            </a:r>
            <a:r>
              <a:rPr lang="tr-TR" sz="3500" b="1" smtClean="0"/>
              <a:t>Birunî </a:t>
            </a:r>
            <a:r>
              <a:rPr lang="tr-TR" sz="3500" smtClean="0"/>
              <a:t>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353</Words>
  <PresentationFormat>Ekran Gösterisi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Bîrûnî (973-1061)  Ebü’r-Reyhân Muhammed b. Ahmed el-Bîrûnî el-Harizmî</vt:lpstr>
      <vt:lpstr>Slayt 2</vt:lpstr>
      <vt:lpstr>Slayt 3</vt:lpstr>
      <vt:lpstr>Slayt 4</vt:lpstr>
      <vt:lpstr>Slayt 5</vt:lpstr>
      <vt:lpstr>Slayt 6</vt:lpstr>
      <vt:lpstr>Tenkitçi Tarihçiler   (Birunî )</vt:lpstr>
      <vt:lpstr>Tenkitçi Tarihçiler (Birunî )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Bîrûnî (973-1061)</dc:title>
  <dc:creator>Toshiba</dc:creator>
  <cp:lastModifiedBy>Toshiba</cp:lastModifiedBy>
  <cp:revision>13</cp:revision>
  <dcterms:created xsi:type="dcterms:W3CDTF">2017-10-29T10:08:11Z</dcterms:created>
  <dcterms:modified xsi:type="dcterms:W3CDTF">2017-10-29T10:40:16Z</dcterms:modified>
</cp:coreProperties>
</file>