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9" r:id="rId12"/>
    <p:sldId id="270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05.11.2017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Tenkitçi Tarihçiler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Meşhur tarihçi İbn Miskeveyh, </a:t>
            </a:r>
            <a:r>
              <a:rPr lang="tr-TR" i="1" dirty="0" err="1" smtClean="0"/>
              <a:t>Tecâribü’l</a:t>
            </a:r>
            <a:r>
              <a:rPr lang="tr-TR" i="1" dirty="0" smtClean="0"/>
              <a:t>-</a:t>
            </a:r>
            <a:r>
              <a:rPr lang="tr-TR" i="1" dirty="0" err="1" smtClean="0"/>
              <a:t>ümem</a:t>
            </a:r>
            <a:r>
              <a:rPr lang="tr-TR" i="1" dirty="0" smtClean="0"/>
              <a:t> </a:t>
            </a:r>
            <a:r>
              <a:rPr lang="tr-TR" dirty="0" smtClean="0"/>
              <a:t>adlı eserinde </a:t>
            </a:r>
            <a:r>
              <a:rPr lang="tr-TR" b="1" dirty="0" smtClean="0">
                <a:solidFill>
                  <a:srgbClr val="00B0F0"/>
                </a:solidFill>
              </a:rPr>
              <a:t>rasyonalist tenkit fikri</a:t>
            </a:r>
            <a:r>
              <a:rPr lang="tr-TR" dirty="0" smtClean="0"/>
              <a:t>ni hâkim kılmış, olayların izahında </a:t>
            </a:r>
            <a:r>
              <a:rPr lang="tr-TR" b="1" dirty="0" smtClean="0">
                <a:solidFill>
                  <a:srgbClr val="00B0F0"/>
                </a:solidFill>
              </a:rPr>
              <a:t>tecrübe ve mukayeseye </a:t>
            </a:r>
            <a:r>
              <a:rPr lang="tr-TR" dirty="0" smtClean="0"/>
              <a:t>dayanan tenkit usulünü geliştirmiştir.(</a:t>
            </a:r>
            <a:r>
              <a:rPr lang="tr-TR" sz="1400" dirty="0" err="1" smtClean="0"/>
              <a:t>Togan</a:t>
            </a:r>
            <a:r>
              <a:rPr lang="tr-TR" sz="1400" dirty="0" smtClean="0"/>
              <a:t>, 154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2043" t="15625" r="11054" b="6250"/>
          <a:stretch>
            <a:fillRect/>
          </a:stretch>
        </p:blipFill>
        <p:spPr bwMode="auto">
          <a:xfrm>
            <a:off x="2500298" y="214290"/>
            <a:ext cx="3894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85728"/>
            <a:ext cx="4000528" cy="6072230"/>
          </a:xfrm>
        </p:spPr>
        <p:txBody>
          <a:bodyPr>
            <a:normAutofit/>
          </a:bodyPr>
          <a:lstStyle/>
          <a:p>
            <a:pPr algn="ctr"/>
            <a:r>
              <a:rPr lang="tr-TR" sz="2400" dirty="0" err="1" smtClean="0"/>
              <a:t>Tûfandan</a:t>
            </a:r>
            <a:r>
              <a:rPr lang="tr-TR" sz="2400" dirty="0" smtClean="0"/>
              <a:t>, </a:t>
            </a:r>
            <a:r>
              <a:rPr lang="tr-TR" sz="2400" dirty="0" err="1" smtClean="0"/>
              <a:t>Adudüddevle’nin</a:t>
            </a:r>
            <a:r>
              <a:rPr lang="tr-TR" sz="2400" dirty="0" smtClean="0"/>
              <a:t> vefat yılı olan 372 (983) tarihine kadar vuku bulmuş olayları içine alan bir tarih kitabıdır. </a:t>
            </a:r>
            <a:endParaRPr lang="tr-TR" sz="2400" dirty="0" smtClean="0"/>
          </a:p>
          <a:p>
            <a:pPr algn="ctr"/>
            <a:endParaRPr lang="tr-TR" sz="2400" dirty="0" smtClean="0"/>
          </a:p>
          <a:p>
            <a:pPr algn="ctr"/>
            <a:r>
              <a:rPr lang="tr-TR" sz="2400" dirty="0" err="1" smtClean="0"/>
              <a:t>Büveyhîler’in</a:t>
            </a:r>
            <a:r>
              <a:rPr lang="tr-TR" sz="2400" dirty="0" smtClean="0"/>
              <a:t> </a:t>
            </a:r>
            <a:r>
              <a:rPr lang="tr-TR" sz="2400" dirty="0" smtClean="0"/>
              <a:t>tarihiyle ilgili son kısmı, İbn </a:t>
            </a:r>
            <a:r>
              <a:rPr lang="tr-TR" sz="2400" dirty="0" err="1" smtClean="0"/>
              <a:t>Miskeveyh’in</a:t>
            </a:r>
            <a:r>
              <a:rPr lang="tr-TR" sz="2400" dirty="0" smtClean="0"/>
              <a:t> şahsî müşahedelerine ve dolayısıyla birinci elden verilere dayandığı için eser bu </a:t>
            </a:r>
            <a:r>
              <a:rPr lang="tr-TR" sz="2400" dirty="0" err="1" smtClean="0"/>
              <a:t>hânedanın</a:t>
            </a:r>
            <a:r>
              <a:rPr lang="tr-TR" sz="2400" dirty="0" smtClean="0"/>
              <a:t> tarihi için en değerli kaynaklardan biri kabul edilir. 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628" t="20508" r="61567" b="15039"/>
          <a:stretch>
            <a:fillRect/>
          </a:stretch>
        </p:blipFill>
        <p:spPr bwMode="auto">
          <a:xfrm>
            <a:off x="4143372" y="0"/>
            <a:ext cx="4714908" cy="662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Ona göre tarih bir nakil değil yorumdur.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b="1" dirty="0" smtClean="0"/>
              <a:t>Akılcılık</a:t>
            </a:r>
            <a:r>
              <a:rPr lang="tr-TR" dirty="0" smtClean="0"/>
              <a:t>, </a:t>
            </a:r>
            <a:r>
              <a:rPr lang="tr-TR" b="1" dirty="0" smtClean="0"/>
              <a:t>tenkitçilik</a:t>
            </a:r>
            <a:r>
              <a:rPr lang="tr-TR" dirty="0" smtClean="0"/>
              <a:t> ve </a:t>
            </a:r>
            <a:r>
              <a:rPr lang="tr-TR" b="1" dirty="0" smtClean="0"/>
              <a:t>faydacılık</a:t>
            </a:r>
            <a:r>
              <a:rPr lang="tr-TR" dirty="0" smtClean="0"/>
              <a:t> prensiplerine bağlı kalınarak yapılan bir tarihçilikte amaç geçmiş olayları doğru tespit etmek, bunları sebepleriyle açıklamak, nihayet bu olaylara dayanıp gelecek için var sayımlar üretmektir. 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Ona göre tarih;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“</a:t>
            </a:r>
            <a:r>
              <a:rPr lang="tr-TR" sz="3000" i="1" dirty="0" smtClean="0"/>
              <a:t>milletlerin sebepler zincirine dayanan belgesidir</a:t>
            </a:r>
            <a:r>
              <a:rPr lang="tr-TR" dirty="0" smtClean="0"/>
              <a:t>.”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- Bu belge yorumlanırken devrin </a:t>
            </a:r>
            <a:r>
              <a:rPr lang="tr-TR" b="1" dirty="0" smtClean="0"/>
              <a:t>ahlâk</a:t>
            </a:r>
            <a:r>
              <a:rPr lang="tr-TR" dirty="0" smtClean="0"/>
              <a:t>, </a:t>
            </a:r>
            <a:r>
              <a:rPr lang="tr-TR" b="1" dirty="0" smtClean="0"/>
              <a:t>iktisat</a:t>
            </a:r>
            <a:r>
              <a:rPr lang="tr-TR" dirty="0" smtClean="0"/>
              <a:t> ve </a:t>
            </a:r>
            <a:r>
              <a:rPr lang="tr-TR" b="1" dirty="0" smtClean="0"/>
              <a:t>toplum</a:t>
            </a:r>
            <a:r>
              <a:rPr lang="tr-TR" dirty="0" smtClean="0"/>
              <a:t> </a:t>
            </a:r>
            <a:r>
              <a:rPr lang="tr-TR" b="1" dirty="0" smtClean="0"/>
              <a:t>psikolojisiyle</a:t>
            </a:r>
            <a:r>
              <a:rPr lang="tr-TR" dirty="0" smtClean="0"/>
              <a:t> ilişkileri kurulmalıdır.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smtClean="0">
                <a:solidFill>
                  <a:srgbClr val="00B0F0"/>
                </a:solidFill>
              </a:rPr>
              <a:t>İbn Miskeveyh (932-1030)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Tarihle ilgili görüşlerinden dolayı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</a:t>
            </a:r>
            <a:r>
              <a:rPr lang="tr-TR" dirty="0" err="1" smtClean="0"/>
              <a:t>Caetani</a:t>
            </a:r>
            <a:r>
              <a:rPr lang="tr-TR" dirty="0" smtClean="0"/>
              <a:t> ve İkbal başta olmak üzere birçok yazar İbn </a:t>
            </a:r>
            <a:r>
              <a:rPr lang="tr-TR" dirty="0" err="1" smtClean="0"/>
              <a:t>Miskeveyh’i</a:t>
            </a:r>
            <a:r>
              <a:rPr lang="tr-TR" dirty="0" smtClean="0"/>
              <a:t> çağdaş tarih anlayışının öncüsü saymıştır.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www.mumsema.org/attachments/5758d1405198831/ibn_miskevey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4805382" cy="6800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Ebû </a:t>
            </a:r>
            <a:r>
              <a:rPr lang="tr-TR" dirty="0" err="1" smtClean="0"/>
              <a:t>Alî</a:t>
            </a:r>
            <a:r>
              <a:rPr lang="tr-TR" dirty="0" smtClean="0"/>
              <a:t> </a:t>
            </a:r>
            <a:r>
              <a:rPr lang="tr-TR" dirty="0" err="1" smtClean="0"/>
              <a:t>Ahmed</a:t>
            </a:r>
            <a:r>
              <a:rPr lang="tr-TR" dirty="0" smtClean="0"/>
              <a:t> b. Muhammed b. Ya‘</a:t>
            </a:r>
            <a:r>
              <a:rPr lang="tr-TR" dirty="0" err="1" smtClean="0"/>
              <a:t>kūb</a:t>
            </a:r>
            <a:r>
              <a:rPr lang="tr-TR" dirty="0" smtClean="0"/>
              <a:t> b. Miskeveyh el-</a:t>
            </a:r>
            <a:r>
              <a:rPr lang="tr-TR" dirty="0" err="1" smtClean="0"/>
              <a:t>Hâzin</a:t>
            </a:r>
            <a:r>
              <a:rPr lang="tr-TR" dirty="0" smtClean="0"/>
              <a:t> (ö. 421/1030)</a:t>
            </a:r>
          </a:p>
          <a:p>
            <a:endParaRPr lang="tr-TR" dirty="0" smtClean="0"/>
          </a:p>
          <a:p>
            <a:pPr>
              <a:buNone/>
            </a:pPr>
            <a:r>
              <a:rPr lang="tr-TR" sz="2400" dirty="0" smtClean="0"/>
              <a:t>				Şii/</a:t>
            </a:r>
            <a:r>
              <a:rPr lang="tr-TR" sz="2400" dirty="0" err="1" smtClean="0"/>
              <a:t>İmamiyye</a:t>
            </a:r>
            <a:r>
              <a:rPr lang="tr-TR" sz="2400" dirty="0" smtClean="0"/>
              <a:t>. Koyu İran milliyetçisi</a:t>
            </a:r>
          </a:p>
          <a:p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Tarih,</a:t>
            </a:r>
          </a:p>
          <a:p>
            <a:r>
              <a:rPr lang="tr-TR" dirty="0" smtClean="0"/>
              <a:t>Felsefe, </a:t>
            </a:r>
          </a:p>
          <a:p>
            <a:r>
              <a:rPr lang="tr-TR" dirty="0" smtClean="0"/>
              <a:t>Matematik,</a:t>
            </a:r>
          </a:p>
          <a:p>
            <a:r>
              <a:rPr lang="tr-TR" dirty="0" smtClean="0"/>
              <a:t>Tıp alanlarında eser yazmış ama</a:t>
            </a:r>
          </a:p>
          <a:p>
            <a:pPr>
              <a:buNone/>
            </a:pPr>
            <a:r>
              <a:rPr lang="tr-TR" dirty="0" smtClean="0"/>
              <a:t>		daha çok </a:t>
            </a:r>
          </a:p>
          <a:p>
            <a:pPr>
              <a:buNone/>
            </a:pPr>
            <a:r>
              <a:rPr lang="tr-TR" dirty="0" smtClean="0"/>
              <a:t>		tarihçi, filozof, özellikle ahlâk düşünürü olarak dikkat çeker.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Büveyhîler</a:t>
            </a:r>
            <a:r>
              <a:rPr lang="tr-TR" dirty="0" smtClean="0"/>
              <a:t> (932-1062) devrinin ünlü düşünürlerinden olan İbn </a:t>
            </a:r>
            <a:r>
              <a:rPr lang="tr-TR" dirty="0" err="1" smtClean="0"/>
              <a:t>Miskeveyh’in</a:t>
            </a:r>
            <a:r>
              <a:rPr lang="tr-TR" dirty="0" smtClean="0"/>
              <a:t> hayatına dair bilgiler sınırlıdır.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hânedan</a:t>
            </a:r>
            <a:r>
              <a:rPr lang="tr-TR" dirty="0" smtClean="0"/>
              <a:t> mensuplarıyla ilk ilişkisi, </a:t>
            </a:r>
            <a:r>
              <a:rPr lang="tr-TR" dirty="0" err="1" smtClean="0"/>
              <a:t>Muizzüddevle’nin</a:t>
            </a:r>
            <a:r>
              <a:rPr lang="tr-TR" dirty="0" smtClean="0"/>
              <a:t> veziri </a:t>
            </a:r>
            <a:r>
              <a:rPr lang="tr-TR" dirty="0" err="1" smtClean="0"/>
              <a:t>Mühellebî’nin</a:t>
            </a:r>
            <a:r>
              <a:rPr lang="tr-TR" dirty="0" smtClean="0"/>
              <a:t> 340’ta (952) onu kendisine nedim olarak tayin etmesiyle başlamıştır.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Muizzüddevle</a:t>
            </a:r>
            <a:r>
              <a:rPr lang="tr-TR" dirty="0" smtClean="0"/>
              <a:t>, </a:t>
            </a:r>
            <a:r>
              <a:rPr lang="tr-TR" dirty="0" err="1" smtClean="0"/>
              <a:t>Mühellebî’yi</a:t>
            </a:r>
            <a:r>
              <a:rPr lang="tr-TR" dirty="0" smtClean="0"/>
              <a:t> öldürtmesinden sonra İbn </a:t>
            </a:r>
            <a:r>
              <a:rPr lang="tr-TR" dirty="0" err="1" smtClean="0"/>
              <a:t>Miskeveyh’i</a:t>
            </a:r>
            <a:r>
              <a:rPr lang="tr-TR" dirty="0" smtClean="0"/>
              <a:t> de görevden uzaklaştırınca filozof Bağdat’ı </a:t>
            </a:r>
            <a:r>
              <a:rPr lang="tr-TR" dirty="0" err="1" smtClean="0"/>
              <a:t>terkedip</a:t>
            </a:r>
            <a:r>
              <a:rPr lang="tr-TR" dirty="0" smtClean="0"/>
              <a:t> Rey’e gitti ve orada yaklaşık iki yıl kaldı. </a:t>
            </a:r>
          </a:p>
          <a:p>
            <a:r>
              <a:rPr lang="tr-TR" dirty="0" smtClean="0"/>
              <a:t>Sonra </a:t>
            </a:r>
            <a:r>
              <a:rPr lang="tr-TR" dirty="0" err="1" smtClean="0"/>
              <a:t>Rüknüddevle’nin</a:t>
            </a:r>
            <a:r>
              <a:rPr lang="tr-TR" dirty="0" smtClean="0"/>
              <a:t> veziri </a:t>
            </a:r>
            <a:r>
              <a:rPr lang="tr-TR" dirty="0" err="1" smtClean="0"/>
              <a:t>Ebü’l</a:t>
            </a:r>
            <a:r>
              <a:rPr lang="tr-TR" dirty="0" smtClean="0"/>
              <a:t>-</a:t>
            </a:r>
            <a:r>
              <a:rPr lang="tr-TR" dirty="0" err="1" smtClean="0"/>
              <a:t>Fazl</a:t>
            </a:r>
            <a:r>
              <a:rPr lang="tr-TR" dirty="0" smtClean="0"/>
              <a:t> </a:t>
            </a:r>
            <a:r>
              <a:rPr lang="tr-TR" dirty="0" err="1" smtClean="0"/>
              <a:t>İbnü’l</a:t>
            </a:r>
            <a:r>
              <a:rPr lang="tr-TR" dirty="0" smtClean="0"/>
              <a:t>-</a:t>
            </a:r>
            <a:r>
              <a:rPr lang="tr-TR" dirty="0" err="1" smtClean="0"/>
              <a:t>Amîd</a:t>
            </a:r>
            <a:r>
              <a:rPr lang="tr-TR" dirty="0" smtClean="0"/>
              <a:t>, İbn </a:t>
            </a:r>
            <a:r>
              <a:rPr lang="tr-TR" dirty="0" err="1" smtClean="0"/>
              <a:t>Miskeveyh’i</a:t>
            </a:r>
            <a:r>
              <a:rPr lang="tr-TR" dirty="0" smtClean="0"/>
              <a:t> 354’te (965) kütüphanecisi ve defterdarı olarak Rey’e davet etti.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İbn Miskeveyh Rey’de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		- Şair </a:t>
            </a:r>
            <a:r>
              <a:rPr lang="tr-TR" dirty="0" err="1" smtClean="0"/>
              <a:t>İbnü’l</a:t>
            </a:r>
            <a:r>
              <a:rPr lang="tr-TR" dirty="0" smtClean="0"/>
              <a:t>-</a:t>
            </a:r>
            <a:r>
              <a:rPr lang="tr-TR" dirty="0" err="1" smtClean="0"/>
              <a:t>Haccâc</a:t>
            </a:r>
            <a:r>
              <a:rPr lang="tr-TR" dirty="0" smtClean="0"/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		- Filozof Ebû </a:t>
            </a:r>
            <a:r>
              <a:rPr lang="tr-TR" dirty="0" err="1" smtClean="0"/>
              <a:t>Hayyân</a:t>
            </a:r>
            <a:r>
              <a:rPr lang="tr-TR" dirty="0" smtClean="0"/>
              <a:t> et-</a:t>
            </a:r>
            <a:r>
              <a:rPr lang="tr-TR" dirty="0" err="1" smtClean="0"/>
              <a:t>Tevhîdî</a:t>
            </a:r>
            <a:r>
              <a:rPr lang="tr-TR" dirty="0" smtClean="0"/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		- Mantıkçı İbn </a:t>
            </a:r>
            <a:r>
              <a:rPr lang="tr-TR" dirty="0" err="1" smtClean="0"/>
              <a:t>Zür</a:t>
            </a:r>
            <a:r>
              <a:rPr lang="tr-TR" dirty="0" smtClean="0"/>
              <a:t>‘a, </a:t>
            </a:r>
          </a:p>
          <a:p>
            <a:pPr>
              <a:lnSpc>
                <a:spcPct val="150000"/>
              </a:lnSpc>
              <a:buNone/>
            </a:pPr>
            <a:r>
              <a:rPr lang="tr-TR" dirty="0" smtClean="0"/>
              <a:t>			- Matematikçi </a:t>
            </a:r>
            <a:r>
              <a:rPr lang="tr-TR" dirty="0" err="1" smtClean="0"/>
              <a:t>Ebü’l</a:t>
            </a:r>
            <a:r>
              <a:rPr lang="tr-TR" dirty="0" smtClean="0"/>
              <a:t>-</a:t>
            </a:r>
            <a:r>
              <a:rPr lang="tr-TR" dirty="0" err="1" smtClean="0"/>
              <a:t>Vefâ</a:t>
            </a:r>
            <a:r>
              <a:rPr lang="tr-TR" dirty="0" smtClean="0"/>
              <a:t> el-</a:t>
            </a:r>
            <a:r>
              <a:rPr lang="tr-TR" dirty="0" err="1" smtClean="0"/>
              <a:t>Bûzcânî</a:t>
            </a:r>
            <a:r>
              <a:rPr lang="tr-TR" dirty="0" smtClean="0"/>
              <a:t> gibi âlimlerle tanıştı.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sonra </a:t>
            </a:r>
            <a:r>
              <a:rPr lang="tr-TR" dirty="0" err="1" smtClean="0"/>
              <a:t>Hârizmşahlar’ın</a:t>
            </a:r>
            <a:r>
              <a:rPr lang="tr-TR" dirty="0" smtClean="0"/>
              <a:t> hizmetinde tabip olarak görev yapmıştır.</a:t>
            </a:r>
          </a:p>
          <a:p>
            <a:r>
              <a:rPr lang="tr-TR" dirty="0" smtClean="0"/>
              <a:t>Bu sırada İbn Sina (ö. 428/1037) ile tanışmış,</a:t>
            </a:r>
          </a:p>
          <a:p>
            <a:r>
              <a:rPr lang="tr-TR" dirty="0" smtClean="0"/>
              <a:t>16 Şubat 1030, İsfahan’da vefat etmiş.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İbn Miskeveyh (932-1030)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İbn </a:t>
            </a:r>
            <a:r>
              <a:rPr lang="tr-TR" dirty="0" err="1" smtClean="0"/>
              <a:t>Miskeveyh’in</a:t>
            </a:r>
            <a:r>
              <a:rPr lang="tr-TR" dirty="0" smtClean="0"/>
              <a:t> (ö. 1030) bakışıyla insan eğitime müsait bir varlık olmasa idi peygamberlerin gönderilmesi abes olurdu.</a:t>
            </a:r>
          </a:p>
          <a:p>
            <a:r>
              <a:rPr lang="tr-TR" dirty="0" smtClean="0"/>
              <a:t>İbn Miskeveyh, ölümden korkmanın temelinde bilgisizlik olduğunu belirtir.</a:t>
            </a:r>
          </a:p>
          <a:p>
            <a:r>
              <a:rPr lang="tr-TR" dirty="0" smtClean="0"/>
              <a:t>Nimetlerle dolu ebedî bir hayatın bu dünyada-ki erdemli hayattan geçtiğini ifade eder. </a:t>
            </a:r>
            <a:r>
              <a:rPr lang="tr-TR" sz="1000" dirty="0" smtClean="0"/>
              <a:t>(Saruhan, İslam Filozof ve Düşünürlerinde Ölüm Korkusu ve Tedavisi</a:t>
            </a:r>
          </a:p>
          <a:p>
            <a:r>
              <a:rPr lang="tr-TR" sz="1000" dirty="0" smtClean="0"/>
              <a:t>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373</Words>
  <PresentationFormat>Ekran Gösterisi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Tenkitçi Tarihçiler</vt:lpstr>
      <vt:lpstr>Slayt 2</vt:lpstr>
      <vt:lpstr>İbn Miskeveyh (932-1030)</vt:lpstr>
      <vt:lpstr>Slayt 4</vt:lpstr>
      <vt:lpstr>İbn Miskeveyh (932-1030)</vt:lpstr>
      <vt:lpstr>İbn Miskeveyh (932-1030)</vt:lpstr>
      <vt:lpstr>İbn Miskeveyh (932-1030)</vt:lpstr>
      <vt:lpstr>İbn Miskeveyh (932-1030)</vt:lpstr>
      <vt:lpstr>İbn Miskeveyh (932-1030)</vt:lpstr>
      <vt:lpstr>İbn Miskeveyh (932-1030)</vt:lpstr>
      <vt:lpstr>Slayt 11</vt:lpstr>
      <vt:lpstr>Slayt 12</vt:lpstr>
      <vt:lpstr>İbn Miskeveyh (932-1030)</vt:lpstr>
      <vt:lpstr>İbn Miskeveyh (932-1030)</vt:lpstr>
      <vt:lpstr>İbn Miskeveyh (932-1030)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Tenkitçi Tarihçiler</dc:title>
  <dc:creator>Toshiba</dc:creator>
  <cp:lastModifiedBy>Toshiba</cp:lastModifiedBy>
  <cp:revision>21</cp:revision>
  <dcterms:created xsi:type="dcterms:W3CDTF">2017-10-29T09:08:20Z</dcterms:created>
  <dcterms:modified xsi:type="dcterms:W3CDTF">2017-11-05T16:22:29Z</dcterms:modified>
</cp:coreProperties>
</file>