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339" r:id="rId4"/>
    <p:sldId id="340" r:id="rId5"/>
    <p:sldId id="345" r:id="rId6"/>
    <p:sldId id="346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24" r:id="rId17"/>
    <p:sldId id="360" r:id="rId18"/>
    <p:sldId id="361" r:id="rId19"/>
    <p:sldId id="349" r:id="rId20"/>
    <p:sldId id="350" r:id="rId21"/>
    <p:sldId id="362" r:id="rId22"/>
    <p:sldId id="363" r:id="rId23"/>
    <p:sldId id="364" r:id="rId24"/>
    <p:sldId id="365" r:id="rId25"/>
    <p:sldId id="366" r:id="rId26"/>
    <p:sldId id="367" r:id="rId27"/>
    <p:sldId id="347" r:id="rId28"/>
    <p:sldId id="348" r:id="rId29"/>
    <p:sldId id="368" r:id="rId30"/>
    <p:sldId id="369" r:id="rId31"/>
    <p:sldId id="370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0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7.10.2019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4a , 4b, burada kaldı.	30 eylül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5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98333"/>
            <a:ext cx="8676222" cy="2187867"/>
          </a:xfrm>
        </p:spPr>
        <p:txBody>
          <a:bodyPr>
            <a:normAutofit fontScale="90000"/>
          </a:bodyPr>
          <a:lstStyle/>
          <a:p>
            <a:r>
              <a:rPr lang="tr-TR" sz="8000" dirty="0"/>
              <a:t>Karakter </a:t>
            </a:r>
            <a:br>
              <a:rPr lang="tr-TR" sz="8000" dirty="0"/>
            </a:br>
            <a:r>
              <a:rPr lang="tr-TR" sz="8000" dirty="0"/>
              <a:t>ve değerler </a:t>
            </a:r>
            <a:br>
              <a:rPr lang="tr-TR" sz="8000" dirty="0"/>
            </a:br>
            <a:r>
              <a:rPr lang="tr-TR" sz="8000" dirty="0"/>
              <a:t>eğitimi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298" y="4488083"/>
            <a:ext cx="8676222" cy="1905000"/>
          </a:xfrm>
        </p:spPr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100" dirty="0"/>
          </a:p>
          <a:p>
            <a:pPr algn="ctr"/>
            <a:r>
              <a:rPr lang="tr-TR" sz="4800" dirty="0"/>
              <a:t>3. GELİŞME: </a:t>
            </a:r>
          </a:p>
          <a:p>
            <a:pPr algn="ctr"/>
            <a:r>
              <a:rPr lang="tr-TR" sz="5400" dirty="0"/>
              <a:t>ORGANİZMANIN FİZİKSEL, BİLİŞSEL, DUYGUSAL HUSUSLARDA OLGUNLAŞMA VE ÖĞRENME VASITASIYLA İLERLEME GÖSTERMESİDİR. </a:t>
            </a:r>
            <a:endParaRPr lang="tr-TR" sz="368400" dirty="0"/>
          </a:p>
        </p:txBody>
      </p:sp>
    </p:spTree>
    <p:extLst>
      <p:ext uri="{BB962C8B-B14F-4D97-AF65-F5344CB8AC3E}">
        <p14:creationId xmlns:p14="http://schemas.microsoft.com/office/powerpoint/2010/main" val="319542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100" dirty="0"/>
          </a:p>
          <a:p>
            <a:pPr algn="ctr"/>
            <a:r>
              <a:rPr lang="tr-TR" sz="4800" dirty="0"/>
              <a:t>4. HAZIRBULUNUŞLUK: </a:t>
            </a:r>
          </a:p>
          <a:p>
            <a:pPr algn="ctr"/>
            <a:endParaRPr lang="tr-TR" sz="3500" dirty="0"/>
          </a:p>
          <a:p>
            <a:pPr algn="ctr"/>
            <a:r>
              <a:rPr lang="tr-TR" sz="4800" dirty="0"/>
              <a:t>BİREYDE GELİŞİM YETERLİLİĞİNİN VE ÖN ÖĞRENMELERİN VAR OLMASI.</a:t>
            </a:r>
          </a:p>
        </p:txBody>
      </p:sp>
    </p:spTree>
    <p:extLst>
      <p:ext uri="{BB962C8B-B14F-4D97-AF65-F5344CB8AC3E}">
        <p14:creationId xmlns:p14="http://schemas.microsoft.com/office/powerpoint/2010/main" val="149506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6800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ÖĞRENME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68820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</a:t>
            </a:r>
          </a:p>
          <a:p>
            <a:endParaRPr lang="tr-TR" dirty="0"/>
          </a:p>
          <a:p>
            <a:pPr algn="ctr"/>
            <a:r>
              <a:rPr lang="tr-TR" sz="5400" dirty="0"/>
              <a:t>BİREYİN, YAŞANTISI SÜRECİNDE BİLGİ, BECERİ VE DAVRANIŞ KALIPLARI OLUŞTURMASIDIR. 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265142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</a:t>
            </a:r>
          </a:p>
          <a:p>
            <a:endParaRPr lang="tr-TR" dirty="0"/>
          </a:p>
          <a:p>
            <a:pPr algn="ctr"/>
            <a:r>
              <a:rPr lang="tr-TR" sz="5400" dirty="0"/>
              <a:t>BİREYİN, DAHA ÖNCE YAPAMADIĞI BİR ŞEYİ YAPABİLMESİDİR. 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353941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ÖĞRENMENİN ÖN ŞARTI</a:t>
            </a:r>
          </a:p>
          <a:p>
            <a:endParaRPr lang="tr-TR" dirty="0"/>
          </a:p>
          <a:p>
            <a:pPr algn="ctr"/>
            <a:r>
              <a:rPr lang="tr-TR" sz="5400" dirty="0"/>
              <a:t>OLGUNLAŞMA 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286200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937551" y="544009"/>
            <a:ext cx="11046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ÖĞRENMENİN GERÇEKLEŞTİĞİNİN İŞARETİ</a:t>
            </a:r>
          </a:p>
          <a:p>
            <a:endParaRPr lang="tr-TR" dirty="0"/>
          </a:p>
          <a:p>
            <a:pPr algn="ctr"/>
            <a:r>
              <a:rPr lang="tr-TR" sz="5400" dirty="0"/>
              <a:t>KALICI DAVRANIŞ DEĞİŞİKLİĞİ</a:t>
            </a:r>
            <a:endParaRPr lang="tr-TR" sz="148100" dirty="0"/>
          </a:p>
        </p:txBody>
      </p:sp>
    </p:spTree>
    <p:extLst>
      <p:ext uri="{BB962C8B-B14F-4D97-AF65-F5344CB8AC3E}">
        <p14:creationId xmlns:p14="http://schemas.microsoft.com/office/powerpoint/2010/main" val="203037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GERÇEKLEŞME </a:t>
            </a:r>
          </a:p>
          <a:p>
            <a:pPr algn="ctr"/>
            <a:r>
              <a:rPr lang="tr-TR" sz="6000" b="1" dirty="0"/>
              <a:t>YOLLARI</a:t>
            </a:r>
          </a:p>
          <a:p>
            <a:endParaRPr lang="tr-TR" dirty="0"/>
          </a:p>
          <a:p>
            <a:pPr algn="ctr"/>
            <a:r>
              <a:rPr lang="tr-TR" sz="5400" dirty="0"/>
              <a:t>1. KİŞİNİN KENDİ ÇABASIYLA: </a:t>
            </a:r>
          </a:p>
          <a:p>
            <a:pPr algn="ctr"/>
            <a:r>
              <a:rPr lang="tr-TR" sz="5400" dirty="0"/>
              <a:t>DUYULARIN VE AKLIN DENEME YANILMA, MODEL ALMA GİBİ YOLLARI KULLANMASI </a:t>
            </a:r>
          </a:p>
        </p:txBody>
      </p:sp>
    </p:spTree>
    <p:extLst>
      <p:ext uri="{BB962C8B-B14F-4D97-AF65-F5344CB8AC3E}">
        <p14:creationId xmlns:p14="http://schemas.microsoft.com/office/powerpoint/2010/main" val="5158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GERÇEKLEŞME </a:t>
            </a:r>
          </a:p>
          <a:p>
            <a:pPr algn="ctr"/>
            <a:r>
              <a:rPr lang="tr-TR" sz="6000" b="1" dirty="0"/>
              <a:t>YOLLARI</a:t>
            </a:r>
          </a:p>
          <a:p>
            <a:endParaRPr lang="tr-TR" dirty="0"/>
          </a:p>
          <a:p>
            <a:pPr algn="ctr"/>
            <a:r>
              <a:rPr lang="tr-TR" sz="5400" dirty="0"/>
              <a:t>2. KİŞİNİN DIŞARIDAN YARDIM ALMASIYLA:</a:t>
            </a:r>
          </a:p>
          <a:p>
            <a:pPr algn="ctr"/>
            <a:r>
              <a:rPr lang="tr-TR" sz="5400" dirty="0"/>
              <a:t>KİŞİNİN DIŞINDAKİ KİŞİLERİN PLANLI ÇABALARI SONUCU</a:t>
            </a:r>
          </a:p>
        </p:txBody>
      </p:sp>
    </p:spTree>
    <p:extLst>
      <p:ext uri="{BB962C8B-B14F-4D97-AF65-F5344CB8AC3E}">
        <p14:creationId xmlns:p14="http://schemas.microsoft.com/office/powerpoint/2010/main" val="1388009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TÜRLERİ</a:t>
            </a:r>
          </a:p>
          <a:p>
            <a:endParaRPr lang="tr-TR" dirty="0"/>
          </a:p>
          <a:p>
            <a:pPr marL="914400" indent="-914400" algn="ctr">
              <a:buAutoNum type="arabicPeriod"/>
            </a:pPr>
            <a:r>
              <a:rPr lang="tr-TR" sz="5400" dirty="0"/>
              <a:t>RASLANTISAL ÖĞRENME:</a:t>
            </a:r>
          </a:p>
          <a:p>
            <a:pPr marL="914400" indent="-914400" algn="ctr">
              <a:buAutoNum type="arabicPeriod"/>
            </a:pPr>
            <a:endParaRPr lang="tr-TR" sz="3200" dirty="0"/>
          </a:p>
          <a:p>
            <a:pPr algn="ctr"/>
            <a:r>
              <a:rPr lang="tr-TR" sz="4500" dirty="0"/>
              <a:t>YAŞANTI İÇİNDE ÖNCEDEN TASARLANMADAN, BİLMEDEN YA DA NİYET ETMEDEN MEYDANA GELEN ÖĞRENME HADİSESİ.</a:t>
            </a:r>
          </a:p>
        </p:txBody>
      </p:sp>
    </p:spTree>
    <p:extLst>
      <p:ext uri="{BB962C8B-B14F-4D97-AF65-F5344CB8AC3E}">
        <p14:creationId xmlns:p14="http://schemas.microsoft.com/office/powerpoint/2010/main" val="29470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336494" y="2000442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3.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59758" y="300940"/>
            <a:ext cx="1104610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ÖĞRENİMİN TÜRLERİ</a:t>
            </a:r>
          </a:p>
          <a:p>
            <a:endParaRPr lang="tr-TR" dirty="0"/>
          </a:p>
          <a:p>
            <a:pPr algn="ctr"/>
            <a:r>
              <a:rPr lang="tr-TR" sz="4500" dirty="0"/>
              <a:t>2. ÖZ YÖNELİMLİ ÖĞRENME:</a:t>
            </a:r>
          </a:p>
          <a:p>
            <a:pPr algn="ctr"/>
            <a:endParaRPr lang="tr-TR" sz="4500" dirty="0"/>
          </a:p>
          <a:p>
            <a:pPr algn="ctr"/>
            <a:r>
              <a:rPr lang="tr-TR" sz="4400" dirty="0"/>
              <a:t>ÖĞRENCİNİN ÖĞRENMEYE MOTİVE OLDUĞU, MERAK VE İSTEK DUYGUĞU, HİÇBİR DIŞ BASKI OLMADAN KENDİ KENDİNE ÖĞRENME SÜRECİNE GİRDİĞİ ÖĞRETNME ŞEKLİDİR. 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374600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65550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ÖĞRETME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196101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70390" y="625032"/>
            <a:ext cx="11667281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</a:t>
            </a:r>
          </a:p>
          <a:p>
            <a:pPr algn="ctr"/>
            <a:r>
              <a:rPr lang="tr-TR" sz="5400" dirty="0"/>
              <a:t>ÖĞRENME İŞİNİN OLUŞUMUNA REHBERLİK VE YARDIM ETME FAALİYETİDİR.</a:t>
            </a:r>
          </a:p>
          <a:p>
            <a:endParaRPr lang="tr-TR" sz="6000" b="1" dirty="0"/>
          </a:p>
          <a:p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417366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70390" y="625032"/>
            <a:ext cx="11667281" cy="1051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</a:t>
            </a:r>
          </a:p>
          <a:p>
            <a:pPr algn="ctr"/>
            <a:r>
              <a:rPr lang="tr-TR" sz="5400" dirty="0"/>
              <a:t>BİR KİMSENİN KENDİSİ DIŞINDAKİ VARLIKLARIN DAVRANIŞLARINI PLANLI BİR ÇABA SONUCUNDA İSTENDİK YÖNDE DEĞİŞTİRMESİ SÜRECİDİR.</a:t>
            </a:r>
          </a:p>
          <a:p>
            <a:endParaRPr lang="tr-TR" sz="6000" b="1" dirty="0"/>
          </a:p>
          <a:p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207374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62046" y="1759351"/>
            <a:ext cx="11667281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 SÜRECİNİN</a:t>
            </a:r>
          </a:p>
          <a:p>
            <a:pPr algn="ctr"/>
            <a:r>
              <a:rPr lang="tr-TR" sz="6000" b="1" dirty="0"/>
              <a:t>MEKANI:</a:t>
            </a:r>
          </a:p>
          <a:p>
            <a:pPr algn="ctr"/>
            <a:r>
              <a:rPr lang="tr-TR" sz="6000" dirty="0"/>
              <a:t>OKUL VE OKUL DIŞI</a:t>
            </a:r>
          </a:p>
          <a:p>
            <a:endParaRPr lang="tr-TR" sz="6000" b="1" dirty="0"/>
          </a:p>
          <a:p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5191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OKUL: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5400" dirty="0"/>
              <a:t>EĞİTME VE ÖĞRETME SÜRECİNİN OKULLARDA PLANLI, PROGRAMLI, KONTROLLÜ VE AMAÇLI OLARAK YAPILMASINA «ÖĞRETİM»</a:t>
            </a:r>
          </a:p>
          <a:p>
            <a:pPr algn="ctr"/>
            <a:r>
              <a:rPr lang="tr-TR" sz="5400" dirty="0"/>
              <a:t>DENİLİR.</a:t>
            </a:r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93918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EĞİTİMİN ŞEKLİ: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5400" dirty="0"/>
              <a:t>FORMAL EĞİTİM</a:t>
            </a:r>
          </a:p>
          <a:p>
            <a:pPr algn="ctr"/>
            <a:r>
              <a:rPr lang="tr-TR" sz="5400" dirty="0"/>
              <a:t>İNFORMAL EĞİTİM </a:t>
            </a:r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276373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FORMAL EĞİTİM: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4800" dirty="0"/>
              <a:t>UZMAN KİŞİLERİN REHBERLİĞİNDE BELİRLİ BİR AMACA YÖNELİK OLARAK BELİRLENMİŞ BİR MEKÂNDA ÖNCEDEN HAZIRLANMIŞ BİR PROGRAM ÇERÇEVESİNDE YÜRÜTÜLEN EĞİTİM ETKİNLİĞİDİR.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624240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312516"/>
            <a:ext cx="116672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İNFORMAL EĞİTİM:</a:t>
            </a:r>
          </a:p>
          <a:p>
            <a:pPr algn="ctr"/>
            <a:endParaRPr lang="tr-TR" sz="2400" b="1" dirty="0"/>
          </a:p>
          <a:p>
            <a:pPr algn="ctr"/>
            <a:r>
              <a:rPr lang="tr-TR" sz="4800" dirty="0"/>
              <a:t>YAŞAM İÇERİSİNDE KENDİLİĞİNDEN OLUŞAN, AMAÇLI VE PLANLI OLMAYIP GELİŞİGÜZEL KÜLTÜRLENMEYLE GERÇEKLEŞEN EĞİTİM SÜRECİDİR. 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214217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949124"/>
            <a:ext cx="11667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ÖĞRETME SÜRECİNİN ÇIKTISI:</a:t>
            </a:r>
          </a:p>
          <a:p>
            <a:pPr algn="ctr"/>
            <a:endParaRPr lang="tr-TR" sz="6000" b="1" dirty="0"/>
          </a:p>
          <a:p>
            <a:pPr algn="ctr"/>
            <a:r>
              <a:rPr lang="tr-TR" sz="6000" dirty="0"/>
              <a:t>KAZANIM</a:t>
            </a:r>
            <a:endParaRPr lang="tr-TR" sz="5400" dirty="0"/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420412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60276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b="1" dirty="0"/>
              <a:t>EĞİTİM NEDİR?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509062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949124"/>
            <a:ext cx="116672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KAZANIM:</a:t>
            </a:r>
          </a:p>
          <a:p>
            <a:pPr algn="ctr"/>
            <a:endParaRPr lang="tr-TR" sz="6000" b="1" dirty="0"/>
          </a:p>
          <a:p>
            <a:pPr algn="ctr"/>
            <a:r>
              <a:rPr lang="tr-TR" sz="4800" dirty="0"/>
              <a:t>ÖĞRETİM SÜRECİ SONUNDA ÖĞRENCİDE GÖZLENMESİ KARARLAŞTIRILAN İSTENDİK NİTELİKLERDİR. </a:t>
            </a:r>
            <a:endParaRPr lang="tr-TR" sz="13800" dirty="0"/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2485077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96770" y="949124"/>
            <a:ext cx="1166728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KAZANIMLARIN ÇEŞİTLERİ</a:t>
            </a:r>
          </a:p>
          <a:p>
            <a:pPr algn="ctr"/>
            <a:endParaRPr lang="tr-TR" sz="6000" b="1" dirty="0"/>
          </a:p>
          <a:p>
            <a:pPr algn="ctr"/>
            <a:r>
              <a:rPr lang="tr-TR" sz="4800" dirty="0"/>
              <a:t>BİLGİ</a:t>
            </a:r>
          </a:p>
          <a:p>
            <a:pPr algn="ctr"/>
            <a:r>
              <a:rPr lang="tr-TR" sz="4800" dirty="0"/>
              <a:t>BECERİ</a:t>
            </a:r>
          </a:p>
          <a:p>
            <a:pPr algn="ctr"/>
            <a:r>
              <a:rPr lang="tr-TR" sz="4800" dirty="0"/>
              <a:t>TUTUM</a:t>
            </a:r>
          </a:p>
          <a:p>
            <a:pPr algn="ctr"/>
            <a:r>
              <a:rPr lang="tr-TR" sz="4800" dirty="0"/>
              <a:t>DAVRANIŞ</a:t>
            </a:r>
            <a:endParaRPr lang="tr-TR" sz="13800" dirty="0"/>
          </a:p>
          <a:p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1886918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661056" y="1886674"/>
            <a:ext cx="6827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3.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01741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SÖZCÜK OLARAK EĞİTİM</a:t>
            </a:r>
          </a:p>
          <a:p>
            <a:pPr algn="ctr"/>
            <a:endParaRPr lang="tr-TR" sz="3600" dirty="0"/>
          </a:p>
          <a:p>
            <a:pPr algn="ctr"/>
            <a:r>
              <a:rPr lang="tr-TR" sz="6600" dirty="0"/>
              <a:t>İGİTMEK:</a:t>
            </a:r>
          </a:p>
          <a:p>
            <a:pPr algn="ctr"/>
            <a:r>
              <a:rPr lang="tr-TR" sz="6600" dirty="0"/>
              <a:t>(HAYVANI VEYA KÖLEYİ) YETİŞTİRMEK</a:t>
            </a:r>
          </a:p>
        </p:txBody>
      </p:sp>
    </p:spTree>
    <p:extLst>
      <p:ext uri="{BB962C8B-B14F-4D97-AF65-F5344CB8AC3E}">
        <p14:creationId xmlns:p14="http://schemas.microsoft.com/office/powerpoint/2010/main" val="117605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017414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EĞİTİM</a:t>
            </a:r>
          </a:p>
          <a:p>
            <a:pPr algn="ctr"/>
            <a:endParaRPr lang="tr-TR" sz="3600" dirty="0"/>
          </a:p>
          <a:p>
            <a:pPr algn="ctr"/>
            <a:r>
              <a:rPr lang="tr-TR" sz="4800" dirty="0"/>
              <a:t>BİREYİN DÜŞÜNCE YAPISINDA, TUTUM VE DAVRANIŞLARINDA OLUMLU YÖNDE DEĞİŞİM VE GELİŞİM SAĞLAMA SÜRECİDİR. 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305379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01741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/>
              <a:t>EĞİTİM</a:t>
            </a:r>
          </a:p>
          <a:p>
            <a:pPr algn="ctr"/>
            <a:endParaRPr lang="tr-TR" sz="3600" dirty="0"/>
          </a:p>
          <a:p>
            <a:pPr marL="914400" indent="-914400" algn="ctr">
              <a:buAutoNum type="arabicPeriod"/>
            </a:pPr>
            <a:r>
              <a:rPr lang="tr-TR" sz="4800" dirty="0"/>
              <a:t>HEDEF KAZANIMLAR ARZU EDİLEN YÖNDE OLMALI, 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PLANLI OLMALI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YAŞANTI YOLUYLA EDİNİLMİŞ OLMALIDIR.</a:t>
            </a:r>
          </a:p>
        </p:txBody>
      </p:sp>
    </p:spTree>
    <p:extLst>
      <p:ext uri="{BB962C8B-B14F-4D97-AF65-F5344CB8AC3E}">
        <p14:creationId xmlns:p14="http://schemas.microsoft.com/office/powerpoint/2010/main" val="214863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4800" dirty="0"/>
          </a:p>
          <a:p>
            <a:pPr marL="514350" indent="-514350" algn="ctr">
              <a:buAutoNum type="arabicPeriod"/>
            </a:pPr>
            <a:r>
              <a:rPr lang="tr-TR" sz="4800" dirty="0"/>
              <a:t>BÜYÜME</a:t>
            </a:r>
          </a:p>
          <a:p>
            <a:pPr marL="514350" indent="-514350" algn="ctr">
              <a:buAutoNum type="arabicPeriod"/>
            </a:pPr>
            <a:r>
              <a:rPr lang="tr-TR" sz="4800" dirty="0"/>
              <a:t>OLGUNLAŞMA</a:t>
            </a:r>
          </a:p>
          <a:p>
            <a:pPr marL="514350" indent="-514350" algn="ctr">
              <a:buAutoNum type="arabicPeriod"/>
            </a:pPr>
            <a:r>
              <a:rPr lang="tr-TR" sz="4800" dirty="0"/>
              <a:t>GELİŞİM</a:t>
            </a:r>
          </a:p>
          <a:p>
            <a:pPr marL="514350" indent="-514350" algn="ctr">
              <a:buAutoNum type="arabicPeriod"/>
            </a:pPr>
            <a:r>
              <a:rPr lang="tr-TR" sz="4800" dirty="0"/>
              <a:t>HAZIRBULUNUŞLUK</a:t>
            </a:r>
          </a:p>
        </p:txBody>
      </p:sp>
    </p:spTree>
    <p:extLst>
      <p:ext uri="{BB962C8B-B14F-4D97-AF65-F5344CB8AC3E}">
        <p14:creationId xmlns:p14="http://schemas.microsoft.com/office/powerpoint/2010/main" val="6916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2800" dirty="0"/>
          </a:p>
          <a:p>
            <a:pPr marL="514350" indent="-514350" algn="ctr">
              <a:buAutoNum type="arabicPeriod"/>
            </a:pPr>
            <a:r>
              <a:rPr lang="tr-TR" sz="4800" dirty="0"/>
              <a:t>BÜYÜME:</a:t>
            </a:r>
          </a:p>
          <a:p>
            <a:pPr marL="514350" indent="-514350" algn="ctr">
              <a:buAutoNum type="arabicPeriod"/>
            </a:pPr>
            <a:endParaRPr lang="tr-TR" sz="4800" dirty="0"/>
          </a:p>
          <a:p>
            <a:pPr algn="ctr"/>
            <a:r>
              <a:rPr lang="tr-TR" sz="6000" dirty="0"/>
              <a:t>BEDEN KİTLESİNDEKİ ARTIŞTIR. </a:t>
            </a:r>
            <a:endParaRPr lang="tr-TR" sz="16600" dirty="0"/>
          </a:p>
        </p:txBody>
      </p:sp>
    </p:spTree>
    <p:extLst>
      <p:ext uri="{BB962C8B-B14F-4D97-AF65-F5344CB8AC3E}">
        <p14:creationId xmlns:p14="http://schemas.microsoft.com/office/powerpoint/2010/main" val="138883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752354" y="520860"/>
            <a:ext cx="1158625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EĞİTİME ETKİ EDEN FAKTÖRLER</a:t>
            </a:r>
          </a:p>
          <a:p>
            <a:pPr algn="ctr"/>
            <a:endParaRPr lang="tr-TR" sz="2800" dirty="0"/>
          </a:p>
          <a:p>
            <a:pPr algn="ctr"/>
            <a:endParaRPr lang="tr-TR" sz="2800" dirty="0"/>
          </a:p>
          <a:p>
            <a:pPr algn="ctr"/>
            <a:r>
              <a:rPr lang="tr-TR" sz="4800" dirty="0"/>
              <a:t>2. OLGUNLAŞMA: </a:t>
            </a:r>
          </a:p>
          <a:p>
            <a:pPr algn="ctr"/>
            <a:r>
              <a:rPr lang="tr-TR" sz="4800" dirty="0"/>
              <a:t>VÜCUTTAKİ ORGANLARIN KENDİLERİNDEN BEKLENEN FONKSİYONU YERİNE GETİREBİLMELERİ DURUMUDUR. </a:t>
            </a:r>
            <a:endParaRPr lang="tr-TR" sz="71400" dirty="0"/>
          </a:p>
        </p:txBody>
      </p:sp>
    </p:spTree>
    <p:extLst>
      <p:ext uri="{BB962C8B-B14F-4D97-AF65-F5344CB8AC3E}">
        <p14:creationId xmlns:p14="http://schemas.microsoft.com/office/powerpoint/2010/main" val="1634485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929</TotalTime>
  <Words>393</Words>
  <Application>Microsoft Macintosh PowerPoint</Application>
  <PresentationFormat>Geniş ekran</PresentationFormat>
  <Paragraphs>116</Paragraphs>
  <Slides>32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Ağ Gözü</vt:lpstr>
      <vt:lpstr>Karakter  ve değerler  eğitimi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127</cp:revision>
  <dcterms:created xsi:type="dcterms:W3CDTF">2019-06-29T07:56:24Z</dcterms:created>
  <dcterms:modified xsi:type="dcterms:W3CDTF">2019-10-07T11:30:11Z</dcterms:modified>
</cp:coreProperties>
</file>