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56" r:id="rId2"/>
    <p:sldId id="30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6" r:id="rId15"/>
    <p:sldId id="324" r:id="rId16"/>
    <p:sldId id="325" r:id="rId17"/>
    <p:sldId id="326" r:id="rId18"/>
    <p:sldId id="327" r:id="rId19"/>
    <p:sldId id="328" r:id="rId20"/>
    <p:sldId id="314" r:id="rId21"/>
    <p:sldId id="303" r:id="rId22"/>
    <p:sldId id="330" r:id="rId23"/>
    <p:sldId id="331" r:id="rId24"/>
    <p:sldId id="332" r:id="rId25"/>
    <p:sldId id="333" r:id="rId26"/>
    <p:sldId id="335" r:id="rId27"/>
    <p:sldId id="336" r:id="rId28"/>
    <p:sldId id="337" r:id="rId29"/>
    <p:sldId id="329" r:id="rId30"/>
    <p:sldId id="318" r:id="rId31"/>
    <p:sldId id="338" r:id="rId32"/>
    <p:sldId id="339" r:id="rId33"/>
    <p:sldId id="319" r:id="rId34"/>
    <p:sldId id="340" r:id="rId35"/>
    <p:sldId id="341" r:id="rId36"/>
    <p:sldId id="343" r:id="rId37"/>
    <p:sldId id="344" r:id="rId38"/>
    <p:sldId id="342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17" r:id="rId48"/>
    <p:sldId id="321" r:id="rId49"/>
    <p:sldId id="353" r:id="rId50"/>
    <p:sldId id="322" r:id="rId51"/>
    <p:sldId id="354" r:id="rId52"/>
    <p:sldId id="355" r:id="rId53"/>
    <p:sldId id="356" r:id="rId54"/>
    <p:sldId id="357" r:id="rId55"/>
    <p:sldId id="358" r:id="rId56"/>
    <p:sldId id="323" r:id="rId57"/>
    <p:sldId id="32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6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0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98333"/>
            <a:ext cx="8676222" cy="2187867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Karakter </a:t>
            </a:r>
            <a:br>
              <a:rPr lang="tr-TR" sz="8000" dirty="0"/>
            </a:br>
            <a:r>
              <a:rPr lang="tr-TR" sz="8000" dirty="0"/>
              <a:t>ve değerler </a:t>
            </a:r>
            <a:br>
              <a:rPr lang="tr-TR" sz="8000" dirty="0"/>
            </a:br>
            <a:r>
              <a:rPr lang="tr-TR" sz="8000" dirty="0"/>
              <a:t>eğitimi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98" y="4488083"/>
            <a:ext cx="8676222" cy="1905000"/>
          </a:xfrm>
        </p:spPr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BAŞARIYA GÖTÜREN ALTERNATİF YOLLAR: DEĞER EĞİTİMİ YAKLAŞIMLARI</a:t>
            </a:r>
          </a:p>
        </p:txBody>
      </p:sp>
    </p:spTree>
    <p:extLst>
      <p:ext uri="{BB962C8B-B14F-4D97-AF65-F5344CB8AC3E}">
        <p14:creationId xmlns:p14="http://schemas.microsoft.com/office/powerpoint/2010/main" val="423357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HİÇBİR YAKLAŞIM TEK BAŞINA HER ZAMAN VE MEKANDA SONUÇ ÜRETMEZ!!!!</a:t>
            </a:r>
          </a:p>
        </p:txBody>
      </p:sp>
    </p:spTree>
    <p:extLst>
      <p:ext uri="{BB962C8B-B14F-4D97-AF65-F5344CB8AC3E}">
        <p14:creationId xmlns:p14="http://schemas.microsoft.com/office/powerpoint/2010/main" val="87196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EĞİTİMİ YAKLAŞIMLARI</a:t>
            </a:r>
          </a:p>
        </p:txBody>
      </p:sp>
    </p:spTree>
    <p:extLst>
      <p:ext uri="{BB962C8B-B14F-4D97-AF65-F5344CB8AC3E}">
        <p14:creationId xmlns:p14="http://schemas.microsoft.com/office/powerpoint/2010/main" val="40000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6600" dirty="0"/>
              <a:t>KARAKTER VE DEĞER AKTARMA YAKLAŞIMLARI</a:t>
            </a:r>
          </a:p>
        </p:txBody>
      </p:sp>
    </p:spTree>
    <p:extLst>
      <p:ext uri="{BB962C8B-B14F-4D97-AF65-F5344CB8AC3E}">
        <p14:creationId xmlns:p14="http://schemas.microsoft.com/office/powerpoint/2010/main" val="262687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DOĞRU GÖRÜLEN DAVRANIŞI ÖĞRENCİYE AKTARMAYI AMAÇLAYAN </a:t>
            </a:r>
            <a:r>
              <a:rPr lang="tr-TR" sz="6600" b="1" u="sng" dirty="0"/>
              <a:t>TÜMDENGELİMCİ</a:t>
            </a:r>
            <a:r>
              <a:rPr lang="tr-TR" sz="6600" dirty="0"/>
              <a:t> YAKLAŞIMLAR</a:t>
            </a:r>
          </a:p>
        </p:txBody>
      </p:sp>
    </p:spTree>
    <p:extLst>
      <p:ext uri="{BB962C8B-B14F-4D97-AF65-F5344CB8AC3E}">
        <p14:creationId xmlns:p14="http://schemas.microsoft.com/office/powerpoint/2010/main" val="377463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1. DEĞERLERİ ÖĞRENCİLER SEÇMEZ</a:t>
            </a:r>
          </a:p>
        </p:txBody>
      </p:sp>
    </p:spTree>
    <p:extLst>
      <p:ext uri="{BB962C8B-B14F-4D97-AF65-F5344CB8AC3E}">
        <p14:creationId xmlns:p14="http://schemas.microsoft.com/office/powerpoint/2010/main" val="429411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2. ÖĞRETMEN MERKEZLİDİR</a:t>
            </a:r>
          </a:p>
        </p:txBody>
      </p:sp>
    </p:spTree>
    <p:extLst>
      <p:ext uri="{BB962C8B-B14F-4D97-AF65-F5344CB8AC3E}">
        <p14:creationId xmlns:p14="http://schemas.microsoft.com/office/powerpoint/2010/main" val="273979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3. DEĞERLER KURAL OLARAK BELİRLENİR VE AKTARILIR.</a:t>
            </a:r>
          </a:p>
        </p:txBody>
      </p:sp>
    </p:spTree>
    <p:extLst>
      <p:ext uri="{BB962C8B-B14F-4D97-AF65-F5344CB8AC3E}">
        <p14:creationId xmlns:p14="http://schemas.microsoft.com/office/powerpoint/2010/main" val="132791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96770" y="787079"/>
            <a:ext cx="11655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4. DEĞERLERİN SORGULANMADN KABULÜ ESASTIR</a:t>
            </a:r>
          </a:p>
        </p:txBody>
      </p:sp>
    </p:spTree>
    <p:extLst>
      <p:ext uri="{BB962C8B-B14F-4D97-AF65-F5344CB8AC3E}">
        <p14:creationId xmlns:p14="http://schemas.microsoft.com/office/powerpoint/2010/main" val="235578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96770" y="787079"/>
            <a:ext cx="11655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5. DEĞERLERİN AKTARIMINDA ÖRNEK MODEL ÖNEM ARZ EDER</a:t>
            </a:r>
          </a:p>
        </p:txBody>
      </p:sp>
    </p:spTree>
    <p:extLst>
      <p:ext uri="{BB962C8B-B14F-4D97-AF65-F5344CB8AC3E}">
        <p14:creationId xmlns:p14="http://schemas.microsoft.com/office/powerpoint/2010/main" val="17548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07081" y="462989"/>
            <a:ext cx="91731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ÖĞRENCİLERİN OKUMAKLA SORUMLU OLDUĞU BÖLÜMLER:</a:t>
            </a:r>
          </a:p>
          <a:p>
            <a:pPr algn="ctr"/>
            <a:r>
              <a:rPr lang="tr-TR" sz="6600" dirty="0"/>
              <a:t>4. BÖLÜM: DEĞERLER EĞİTİMİNİN TEMELLERİ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591333" y="324092"/>
            <a:ext cx="9705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KARAKTER VE DEĞER AKTARMA YAKLAŞIMLARI</a:t>
            </a:r>
          </a:p>
          <a:p>
            <a:pPr algn="ctr"/>
            <a:endParaRPr lang="tr-TR" sz="5400" dirty="0"/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69A290D0-22FF-DF4D-9D9C-A86E06B56DE7}"/>
              </a:ext>
            </a:extLst>
          </p:cNvPr>
          <p:cNvSpPr/>
          <p:nvPr/>
        </p:nvSpPr>
        <p:spPr>
          <a:xfrm>
            <a:off x="3469116" y="2000801"/>
            <a:ext cx="671332" cy="18172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EE41976E-799D-9C44-BA99-40E5012C99D4}"/>
              </a:ext>
            </a:extLst>
          </p:cNvPr>
          <p:cNvSpPr/>
          <p:nvPr/>
        </p:nvSpPr>
        <p:spPr>
          <a:xfrm>
            <a:off x="8554488" y="2000801"/>
            <a:ext cx="671332" cy="181722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CAB0E9-0CAC-424D-8987-C8248CCB2150}"/>
              </a:ext>
            </a:extLst>
          </p:cNvPr>
          <p:cNvSpPr txBox="1"/>
          <p:nvPr/>
        </p:nvSpPr>
        <p:spPr>
          <a:xfrm>
            <a:off x="1637525" y="3878238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DEĞER TELKİNİ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E4138A7-2985-E54B-9629-C609AED5DBEE}"/>
              </a:ext>
            </a:extLst>
          </p:cNvPr>
          <p:cNvSpPr txBox="1"/>
          <p:nvPr/>
        </p:nvSpPr>
        <p:spPr>
          <a:xfrm>
            <a:off x="6347468" y="3818026"/>
            <a:ext cx="575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DAVRANIŞ DEĞİŞTİRME</a:t>
            </a:r>
          </a:p>
        </p:txBody>
      </p:sp>
    </p:spTree>
    <p:extLst>
      <p:ext uri="{BB962C8B-B14F-4D97-AF65-F5344CB8AC3E}">
        <p14:creationId xmlns:p14="http://schemas.microsoft.com/office/powerpoint/2010/main" val="402973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A. DEĞER TELKİNİ:</a:t>
            </a:r>
          </a:p>
          <a:p>
            <a:pPr algn="ctr"/>
            <a:r>
              <a:rPr lang="tr-TR" sz="6600" dirty="0"/>
              <a:t>İYİ VE DOĞRU GÖRÜLEN DEĞERLER DOĞRUDAN ÖĞRETİLİR</a:t>
            </a:r>
          </a:p>
        </p:txBody>
      </p:sp>
    </p:spTree>
    <p:extLst>
      <p:ext uri="{BB962C8B-B14F-4D97-AF65-F5344CB8AC3E}">
        <p14:creationId xmlns:p14="http://schemas.microsoft.com/office/powerpoint/2010/main" val="388912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AMAÇ:</a:t>
            </a:r>
          </a:p>
          <a:p>
            <a:pPr algn="ctr"/>
            <a:r>
              <a:rPr lang="tr-TR" sz="6600" dirty="0"/>
              <a:t>İYİ ALIŞKANLIKLAR KAZANMAK</a:t>
            </a:r>
          </a:p>
        </p:txBody>
      </p:sp>
    </p:spTree>
    <p:extLst>
      <p:ext uri="{BB962C8B-B14F-4D97-AF65-F5344CB8AC3E}">
        <p14:creationId xmlns:p14="http://schemas.microsoft.com/office/powerpoint/2010/main" val="224741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00099" y="173621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YÖNTEM: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DEĞERLER BELİRLENİR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DEĞERLERE UYGUN EYLEMLER PLANLANIR</a:t>
            </a:r>
          </a:p>
        </p:txBody>
      </p:sp>
    </p:spTree>
    <p:extLst>
      <p:ext uri="{BB962C8B-B14F-4D97-AF65-F5344CB8AC3E}">
        <p14:creationId xmlns:p14="http://schemas.microsoft.com/office/powerpoint/2010/main" val="62730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00099" y="439838"/>
            <a:ext cx="120872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ÖĞRENCİ PASİFTİR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ÖĞRETMEN SÜRECE LİDERLİK EDER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DEĞERLER SORGULANMAZ</a:t>
            </a:r>
          </a:p>
        </p:txBody>
      </p:sp>
    </p:spTree>
    <p:extLst>
      <p:ext uri="{BB962C8B-B14F-4D97-AF65-F5344CB8AC3E}">
        <p14:creationId xmlns:p14="http://schemas.microsoft.com/office/powerpoint/2010/main" val="341533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00099" y="439838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B. DAVRANIŞ DEĞİŞTİRME:</a:t>
            </a:r>
          </a:p>
          <a:p>
            <a:pPr algn="ctr"/>
            <a:r>
              <a:rPr lang="tr-TR" sz="6600" dirty="0"/>
              <a:t>İYİ VE DOĞRU GÖRÜLEN DAVRANIŞLAR PEKİŞTİRİLEREK ÖĞRETİLİR</a:t>
            </a:r>
          </a:p>
        </p:txBody>
      </p:sp>
    </p:spTree>
    <p:extLst>
      <p:ext uri="{BB962C8B-B14F-4D97-AF65-F5344CB8AC3E}">
        <p14:creationId xmlns:p14="http://schemas.microsoft.com/office/powerpoint/2010/main" val="821793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AMAÇ:</a:t>
            </a:r>
          </a:p>
          <a:p>
            <a:pPr algn="ctr"/>
            <a:r>
              <a:rPr lang="tr-TR" sz="6600" dirty="0"/>
              <a:t>KOŞULLANMAYA BAĞLI OLARAK DAVRANIŞ DEĞİŞTİRME</a:t>
            </a:r>
          </a:p>
        </p:txBody>
      </p:sp>
    </p:spTree>
    <p:extLst>
      <p:ext uri="{BB962C8B-B14F-4D97-AF65-F5344CB8AC3E}">
        <p14:creationId xmlns:p14="http://schemas.microsoft.com/office/powerpoint/2010/main" val="44016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YÖNTEM:</a:t>
            </a:r>
          </a:p>
          <a:p>
            <a:pPr algn="ctr"/>
            <a:r>
              <a:rPr lang="tr-TR" sz="6600" dirty="0"/>
              <a:t>DEĞERE UYGUN DAVRANIŞ ÖDÜLLENDİRİLEREK PEKİŞTİRİLİR</a:t>
            </a:r>
          </a:p>
        </p:txBody>
      </p:sp>
    </p:spTree>
    <p:extLst>
      <p:ext uri="{BB962C8B-B14F-4D97-AF65-F5344CB8AC3E}">
        <p14:creationId xmlns:p14="http://schemas.microsoft.com/office/powerpoint/2010/main" val="300918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UYARICI-TEPKİ İLİŞKİSİ ESASTIR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ÖĞRENCİ PASİFTİR</a:t>
            </a:r>
          </a:p>
        </p:txBody>
      </p:sp>
    </p:spTree>
    <p:extLst>
      <p:ext uri="{BB962C8B-B14F-4D97-AF65-F5344CB8AC3E}">
        <p14:creationId xmlns:p14="http://schemas.microsoft.com/office/powerpoint/2010/main" val="186101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30651" y="1481560"/>
            <a:ext cx="12087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2. KARAKTER VE DEĞER GELİŞTİRME YAKLAŞIMLARI</a:t>
            </a:r>
          </a:p>
        </p:txBody>
      </p:sp>
    </p:spTree>
    <p:extLst>
      <p:ext uri="{BB962C8B-B14F-4D97-AF65-F5344CB8AC3E}">
        <p14:creationId xmlns:p14="http://schemas.microsoft.com/office/powerpoint/2010/main" val="12218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KARAKTER VE DEĞER EĞİTİMİ YAKLAŞIMLARI</a:t>
            </a:r>
          </a:p>
        </p:txBody>
      </p:sp>
    </p:spTree>
    <p:extLst>
      <p:ext uri="{BB962C8B-B14F-4D97-AF65-F5344CB8AC3E}">
        <p14:creationId xmlns:p14="http://schemas.microsoft.com/office/powerpoint/2010/main" val="4194175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07501" y="532436"/>
            <a:ext cx="12087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ÖĞRENCİLERİN KENDİ DEĞERLERİNİ OLUŞTURMALARINA YARDIM EDEN VE BU YOLLA ONLARIN GENEL DOĞRULARA ULAŞMALARINI AMAÇLAYAN </a:t>
            </a:r>
            <a:r>
              <a:rPr lang="tr-TR" sz="5400" b="1" u="sng" dirty="0"/>
              <a:t>TÜMEVARIMCI</a:t>
            </a:r>
            <a:r>
              <a:rPr lang="tr-TR" sz="5400" dirty="0"/>
              <a:t> YAKLAŞIMLAR</a:t>
            </a:r>
          </a:p>
        </p:txBody>
      </p:sp>
    </p:spTree>
    <p:extLst>
      <p:ext uri="{BB962C8B-B14F-4D97-AF65-F5344CB8AC3E}">
        <p14:creationId xmlns:p14="http://schemas.microsoft.com/office/powerpoint/2010/main" val="29516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1. DEĞERLERİ ÖĞRENCİLER SEÇER</a:t>
            </a:r>
          </a:p>
        </p:txBody>
      </p:sp>
    </p:spTree>
    <p:extLst>
      <p:ext uri="{BB962C8B-B14F-4D97-AF65-F5344CB8AC3E}">
        <p14:creationId xmlns:p14="http://schemas.microsoft.com/office/powerpoint/2010/main" val="20257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algn="ctr"/>
            <a:r>
              <a:rPr lang="tr-TR" sz="6600" dirty="0"/>
              <a:t>2. ÖĞRETMEN SEÇİLEN DEĞERLERİ VAR ETMEDE ÖĞRENCİYE YARDIM EDER</a:t>
            </a:r>
          </a:p>
        </p:txBody>
      </p:sp>
    </p:spTree>
    <p:extLst>
      <p:ext uri="{BB962C8B-B14F-4D97-AF65-F5344CB8AC3E}">
        <p14:creationId xmlns:p14="http://schemas.microsoft.com/office/powerpoint/2010/main" val="774300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07501" y="532436"/>
            <a:ext cx="12087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KARAKTER VE DEĞER GELİŞTİRME YAKLAŞIMLARI</a:t>
            </a:r>
          </a:p>
          <a:p>
            <a:pPr algn="ctr"/>
            <a:endParaRPr lang="tr-TR" sz="5400" dirty="0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E10332A9-C7BC-1149-9D6E-DE2D93273B18}"/>
              </a:ext>
            </a:extLst>
          </p:cNvPr>
          <p:cNvSpPr/>
          <p:nvPr/>
        </p:nvSpPr>
        <p:spPr>
          <a:xfrm>
            <a:off x="1770926" y="2301744"/>
            <a:ext cx="497712" cy="163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A8E9EDA-4477-EC48-8E52-D5315AABE445}"/>
              </a:ext>
            </a:extLst>
          </p:cNvPr>
          <p:cNvSpPr txBox="1"/>
          <p:nvPr/>
        </p:nvSpPr>
        <p:spPr>
          <a:xfrm>
            <a:off x="173620" y="4211313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AHLAKÎ MUHAKEME</a:t>
            </a:r>
          </a:p>
        </p:txBody>
      </p:sp>
      <p:sp>
        <p:nvSpPr>
          <p:cNvPr id="6" name="Aşağı Ok 5">
            <a:extLst>
              <a:ext uri="{FF2B5EF4-FFF2-40B4-BE49-F238E27FC236}">
                <a16:creationId xmlns:a16="http://schemas.microsoft.com/office/drawing/2014/main" id="{3E9545A8-B2D1-874A-A55F-948FB025FA5C}"/>
              </a:ext>
            </a:extLst>
          </p:cNvPr>
          <p:cNvSpPr/>
          <p:nvPr/>
        </p:nvSpPr>
        <p:spPr>
          <a:xfrm>
            <a:off x="5701776" y="2301744"/>
            <a:ext cx="497712" cy="163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5174F27-2888-004B-BFAF-D34CCE5D5776}"/>
              </a:ext>
            </a:extLst>
          </p:cNvPr>
          <p:cNvSpPr txBox="1"/>
          <p:nvPr/>
        </p:nvSpPr>
        <p:spPr>
          <a:xfrm>
            <a:off x="4676172" y="4211313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DEĞER ANALİZİ</a:t>
            </a:r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ED2C9834-7F12-E741-AC8E-766770909BB2}"/>
              </a:ext>
            </a:extLst>
          </p:cNvPr>
          <p:cNvSpPr/>
          <p:nvPr/>
        </p:nvSpPr>
        <p:spPr>
          <a:xfrm>
            <a:off x="9960759" y="2352212"/>
            <a:ext cx="497712" cy="163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A212F79-AF20-1D47-BEC0-14B03C1D6C99}"/>
              </a:ext>
            </a:extLst>
          </p:cNvPr>
          <p:cNvSpPr txBox="1"/>
          <p:nvPr/>
        </p:nvSpPr>
        <p:spPr>
          <a:xfrm>
            <a:off x="8313102" y="4211312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DEĞER AÇIKLAMA</a:t>
            </a:r>
          </a:p>
        </p:txBody>
      </p:sp>
    </p:spTree>
    <p:extLst>
      <p:ext uri="{BB962C8B-B14F-4D97-AF65-F5344CB8AC3E}">
        <p14:creationId xmlns:p14="http://schemas.microsoft.com/office/powerpoint/2010/main" val="3281691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43068" y="787079"/>
            <a:ext cx="12095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A. AHLAKÎ MUHAKEME /AHLAKÎ İKİLEM YAKLAŞIMI:</a:t>
            </a:r>
          </a:p>
          <a:p>
            <a:pPr algn="ctr"/>
            <a:r>
              <a:rPr lang="tr-TR" sz="6600" dirty="0"/>
              <a:t>AHLAKÎ AKIL YÜRÜTMELER YOLUYLA DEĞER ÜRETİMİNİ ESAS ALAN YAKLAŞIM</a:t>
            </a:r>
          </a:p>
        </p:txBody>
      </p:sp>
    </p:spTree>
    <p:extLst>
      <p:ext uri="{BB962C8B-B14F-4D97-AF65-F5344CB8AC3E}">
        <p14:creationId xmlns:p14="http://schemas.microsoft.com/office/powerpoint/2010/main" val="4277351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LAWRENCE KOHLBERG</a:t>
            </a:r>
          </a:p>
          <a:p>
            <a:pPr algn="ctr"/>
            <a:r>
              <a:rPr lang="tr-TR" sz="6600" dirty="0"/>
              <a:t>VE ADİL TOPLULUK OKULLARI</a:t>
            </a:r>
          </a:p>
        </p:txBody>
      </p:sp>
    </p:spTree>
    <p:extLst>
      <p:ext uri="{BB962C8B-B14F-4D97-AF65-F5344CB8AC3E}">
        <p14:creationId xmlns:p14="http://schemas.microsoft.com/office/powerpoint/2010/main" val="178793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ADİL TOPLULUK OKULLARI PROGRAMININ TEMEL ÖZELLİĞİ</a:t>
            </a:r>
          </a:p>
        </p:txBody>
      </p:sp>
    </p:spTree>
    <p:extLst>
      <p:ext uri="{BB962C8B-B14F-4D97-AF65-F5344CB8AC3E}">
        <p14:creationId xmlns:p14="http://schemas.microsoft.com/office/powerpoint/2010/main" val="2108417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DEĞERLERİN TAMAMI, AHLAKÎ TARTIŞMALAR VE KATILIMLI PROJELER NETİCESİNDE BELİRLENİR</a:t>
            </a:r>
          </a:p>
        </p:txBody>
      </p:sp>
    </p:spTree>
    <p:extLst>
      <p:ext uri="{BB962C8B-B14F-4D97-AF65-F5344CB8AC3E}">
        <p14:creationId xmlns:p14="http://schemas.microsoft.com/office/powerpoint/2010/main" val="1396852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TEMEL VARSAYIM: </a:t>
            </a:r>
          </a:p>
          <a:p>
            <a:pPr algn="ctr"/>
            <a:r>
              <a:rPr lang="tr-TR" sz="6600" dirty="0"/>
              <a:t>ÇATIŞMA VE BELİRSİZLİK AHLAKÎ AKIL YÜRÜTMELERİN DÜZEYİNİ ARTIRIR</a:t>
            </a:r>
          </a:p>
        </p:txBody>
      </p:sp>
    </p:spTree>
    <p:extLst>
      <p:ext uri="{BB962C8B-B14F-4D97-AF65-F5344CB8AC3E}">
        <p14:creationId xmlns:p14="http://schemas.microsoft.com/office/powerpoint/2010/main" val="1590700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YÖNTEM: </a:t>
            </a:r>
          </a:p>
          <a:p>
            <a:pPr marL="1143000" indent="-1143000" algn="ctr">
              <a:buAutoNum type="arabicPeriod"/>
            </a:pPr>
            <a:r>
              <a:rPr lang="tr-TR" sz="4800" dirty="0"/>
              <a:t>ÖRNEK BİR OLAY VERİLİR</a:t>
            </a:r>
          </a:p>
          <a:p>
            <a:pPr marL="1143000" indent="-1143000" algn="ctr">
              <a:buAutoNum type="arabicPeriod"/>
            </a:pPr>
            <a:r>
              <a:rPr lang="tr-TR" sz="4800" dirty="0"/>
              <a:t>AHLAKÎ İKİLEMLER OLUŞTURULUR</a:t>
            </a:r>
          </a:p>
          <a:p>
            <a:pPr marL="1143000" indent="-1143000" algn="ctr">
              <a:buAutoNum type="arabicPeriod"/>
            </a:pPr>
            <a:r>
              <a:rPr lang="tr-TR" sz="4800" dirty="0"/>
              <a:t>BU İKİLEMLER TARTIŞILIR</a:t>
            </a:r>
          </a:p>
          <a:p>
            <a:pPr marL="1143000" indent="-1143000" algn="ctr">
              <a:buAutoNum type="arabicPeriod"/>
            </a:pPr>
            <a:r>
              <a:rPr lang="tr-TR" sz="4800" dirty="0"/>
              <a:t>VARILAN SONUÇLARIN SÜREÇLERİ VE NEDENLERİ DEĞERLENDİRİLİR</a:t>
            </a:r>
          </a:p>
        </p:txBody>
      </p:sp>
    </p:spTree>
    <p:extLst>
      <p:ext uri="{BB962C8B-B14F-4D97-AF65-F5344CB8AC3E}">
        <p14:creationId xmlns:p14="http://schemas.microsoft.com/office/powerpoint/2010/main" val="122732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 NASIL ÖĞRETİLİR VE BENİMSETİLİR?</a:t>
            </a:r>
          </a:p>
        </p:txBody>
      </p:sp>
    </p:spTree>
    <p:extLst>
      <p:ext uri="{BB962C8B-B14F-4D97-AF65-F5344CB8AC3E}">
        <p14:creationId xmlns:p14="http://schemas.microsoft.com/office/powerpoint/2010/main" val="1783898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194" y="787079"/>
            <a:ext cx="11667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KOHLBERG’İN AHLAKÎ GELİŞİM BASAMAKLARI</a:t>
            </a:r>
          </a:p>
        </p:txBody>
      </p:sp>
    </p:spTree>
    <p:extLst>
      <p:ext uri="{BB962C8B-B14F-4D97-AF65-F5344CB8AC3E}">
        <p14:creationId xmlns:p14="http://schemas.microsoft.com/office/powerpoint/2010/main" val="3931243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15745" y="567161"/>
            <a:ext cx="116672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ÖZELLİKLERİ: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ÖĞRENCİ AKTİFTİR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ÖĞRETMEN ÇIKMAZLARIN FARK EDİLMESİNE YARDIM EDER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ÖĞRENCİ DAHA YÜKSEK VE KARMAŞIK DEĞER ŞEMALARI GELİŞTİRİR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GELİŞTİRİLEN DEĞERLER TEMELLENDİRİLEREK İÇSELLEŞTİLİR</a:t>
            </a:r>
          </a:p>
        </p:txBody>
      </p:sp>
    </p:spTree>
    <p:extLst>
      <p:ext uri="{BB962C8B-B14F-4D97-AF65-F5344CB8AC3E}">
        <p14:creationId xmlns:p14="http://schemas.microsoft.com/office/powerpoint/2010/main" val="3785567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1494" y="462988"/>
            <a:ext cx="116325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B. DEĞER ANALİZİ:</a:t>
            </a:r>
          </a:p>
          <a:p>
            <a:pPr algn="ctr"/>
            <a:r>
              <a:rPr lang="tr-TR" sz="6600" dirty="0"/>
              <a:t>AHLAKÎ PROBLEMLERİN ANALİZİ YOLUYLA DEĞER GELİŞTİRMENİN ESAS OLDUĞU YÖNTEM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032243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1494" y="462988"/>
            <a:ext cx="1163255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YÖNTEM: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AHLAKÎ PROBLEM İÇEREN BİR ÖRNEK OLAY SEÇİLİR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PROBLEMİN KAYNAĞI, ÇÖZÜMÜ VE TAŞIDIĞI DEĞER İNCELENİR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864744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1494" y="462988"/>
            <a:ext cx="1163255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ÖZELLİKLERİ: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ÖĞRENCİ MERKEZLİDİR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PROBLEM ÇÖZME YETENEĞİ AHLAKÎ SORUNLARA UYGULANIR VE DEĞER ÜRETİLİR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292847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1494" y="462988"/>
            <a:ext cx="116325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C. DEĞER AÇIKLAMA / DEĞER BELİRGİNLEŞTİRME YAKLAŞIMI:</a:t>
            </a:r>
          </a:p>
          <a:p>
            <a:pPr algn="ctr"/>
            <a:r>
              <a:rPr lang="tr-TR" sz="5400" dirty="0"/>
              <a:t>AHLAKÎ PROBLEMLERE YÖNELİK ALTERNATİF ÇÖZÜM ÖNERİLERİNİN ANALİZİ SONUCUNDA BENİMSENECEK DEĞERLERE KARAR VERME ESASTIR</a:t>
            </a:r>
          </a:p>
        </p:txBody>
      </p:sp>
    </p:spTree>
    <p:extLst>
      <p:ext uri="{BB962C8B-B14F-4D97-AF65-F5344CB8AC3E}">
        <p14:creationId xmlns:p14="http://schemas.microsoft.com/office/powerpoint/2010/main" val="4070136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1494" y="462988"/>
            <a:ext cx="116325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ÖZELLİKLERİ: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ÖĞRENCİ MERKEZLİDİR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DEĞERLERİN AÇIĞA VURULMASI SAĞLANIR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DEĞERİN İÇERİĞİ KADAR ONU OLUŞTURMA SÜRECİ DE BİREYSELDİR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DEĞERLER EVRENSEL DEĞİL BİREYSELDİR GÖRÜŞÜ BENİMSENİR</a:t>
            </a:r>
          </a:p>
          <a:p>
            <a:pPr marL="914400" indent="-914400" algn="ctr">
              <a:buAutoNum type="arabicPeriod"/>
            </a:pP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66222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94249" y="1180618"/>
            <a:ext cx="111379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3. BÜTÜNCÜL YAKLAŞIMLAR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824001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89367" y="1203768"/>
            <a:ext cx="1167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HER İKİ EĞİLİMDEN DE YARARLANAN YAKLAŞIMLAR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664225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92722" y="659758"/>
            <a:ext cx="119567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ÖZELLİĞİ:</a:t>
            </a:r>
          </a:p>
          <a:p>
            <a:pPr algn="ctr"/>
            <a:r>
              <a:rPr lang="tr-TR" sz="6600" dirty="0"/>
              <a:t>UYGULANACAK DEĞER EĞİTİMİ YAKLAŞMILARI KONUYA VE MUHATABA GÖRE AYRI AYRI SEÇİLİR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20659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EĞİTİMİ:</a:t>
            </a:r>
          </a:p>
          <a:p>
            <a:pPr algn="ctr"/>
            <a:r>
              <a:rPr lang="tr-TR" sz="6600" dirty="0"/>
              <a:t>KİŞİLİK VE KARAKTER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3368644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94249" y="1180618"/>
            <a:ext cx="111379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3. BÜTÜNCÜL YAKLAŞIMLAR</a:t>
            </a:r>
          </a:p>
          <a:p>
            <a:pPr algn="ctr"/>
            <a:endParaRPr lang="tr-TR" sz="6600" dirty="0"/>
          </a:p>
          <a:p>
            <a:pPr algn="ctr"/>
            <a:endParaRPr lang="tr-TR" sz="6600" dirty="0"/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1F6CC1FC-B0CC-A048-A5B3-1454D62740C8}"/>
              </a:ext>
            </a:extLst>
          </p:cNvPr>
          <p:cNvSpPr/>
          <p:nvPr/>
        </p:nvSpPr>
        <p:spPr>
          <a:xfrm>
            <a:off x="2476982" y="2453833"/>
            <a:ext cx="532436" cy="1643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FFA317C-320A-3641-B607-E9049AD58240}"/>
              </a:ext>
            </a:extLst>
          </p:cNvPr>
          <p:cNvSpPr txBox="1"/>
          <p:nvPr/>
        </p:nvSpPr>
        <p:spPr>
          <a:xfrm>
            <a:off x="198315" y="4187968"/>
            <a:ext cx="574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ADİL TOPLULUK OKULLARI</a:t>
            </a:r>
          </a:p>
        </p:txBody>
      </p:sp>
      <p:sp>
        <p:nvSpPr>
          <p:cNvPr id="5" name="Aşağı Ok 4">
            <a:extLst>
              <a:ext uri="{FF2B5EF4-FFF2-40B4-BE49-F238E27FC236}">
                <a16:creationId xmlns:a16="http://schemas.microsoft.com/office/drawing/2014/main" id="{893C24EE-113D-2D4B-876C-E33C3332ED1A}"/>
              </a:ext>
            </a:extLst>
          </p:cNvPr>
          <p:cNvSpPr/>
          <p:nvPr/>
        </p:nvSpPr>
        <p:spPr>
          <a:xfrm>
            <a:off x="9284825" y="2453833"/>
            <a:ext cx="532436" cy="1643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DAF80EF-6A1B-9E40-BD00-B2622CF410E0}"/>
              </a:ext>
            </a:extLst>
          </p:cNvPr>
          <p:cNvSpPr txBox="1"/>
          <p:nvPr/>
        </p:nvSpPr>
        <p:spPr>
          <a:xfrm>
            <a:off x="7360891" y="4196961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KARAKTER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3609331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56928" y="138896"/>
            <a:ext cx="130006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A. ADİL TOPLULUK OKULLARI:</a:t>
            </a:r>
          </a:p>
          <a:p>
            <a:pPr algn="ctr"/>
            <a:r>
              <a:rPr lang="tr-TR" sz="6600" dirty="0"/>
              <a:t>OKUL ORTAMININ DEMOKRATİKLEŞMESİNİ SAĞLAYARAK ORTAKLAŞA DEĞER ÜRETMEK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803539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256928" y="138896"/>
            <a:ext cx="1164641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ÖZELLİKLERİ: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BİREY VE TOPLULUK AYRI AYRI ÖNEMLİDİR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ÖZGÜRLÜK VE SORUMLULUK YAN YANADIR</a:t>
            </a:r>
          </a:p>
          <a:p>
            <a:pPr marL="1143000" indent="-1143000" algn="ctr">
              <a:buAutoNum type="arabicPeriod"/>
            </a:pPr>
            <a:r>
              <a:rPr lang="tr-TR" sz="5400" dirty="0"/>
              <a:t>DEĞERLERİN AÇIKÇA TARTIŞILIP BERABERCE BENİMSENMESİ ESASTIR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722087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856527" y="752354"/>
            <a:ext cx="105098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B. KARAKTER EĞİTİMİ:</a:t>
            </a:r>
          </a:p>
          <a:p>
            <a:pPr algn="ctr"/>
            <a:r>
              <a:rPr lang="tr-TR" sz="5400" dirty="0"/>
              <a:t>DEĞER EĞİTİMİNDE BİREYCİLİK VE TOPLUMCULUK ARASINDA ORTAYA YOL BULMAYA ÇALIŞAN YAKLAŞIM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21000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187480" y="833377"/>
            <a:ext cx="116464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ÖZELLİKLERİ: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BİREY VE TOPLUM BİRBİRİNE FEDA EDİLMEZ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TOPLUMUN </a:t>
            </a:r>
            <a:r>
              <a:rPr lang="tr-TR" sz="5400" b="1" u="sng" dirty="0"/>
              <a:t>TEMEL DEĞERLERİNİN </a:t>
            </a:r>
            <a:r>
              <a:rPr lang="tr-TR" sz="5400" dirty="0"/>
              <a:t>BENİMSENMESİNE ÇALIŞILIR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854714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6530" y="949123"/>
            <a:ext cx="11646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KARAKTER VE KİŞİLİK YANİ DEĞER EĞİTİMİNDE HANGİ YAKLAŞIMI TERCİH ETMEK DAHA İSABETLİDİR?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914057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346928" y="1319515"/>
            <a:ext cx="13356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YAKLAŞIMLAR BİRBİRİNDEN BAĞIMSIZ DEĞİLDİR!!!!</a:t>
            </a:r>
          </a:p>
        </p:txBody>
      </p:sp>
    </p:spTree>
    <p:extLst>
      <p:ext uri="{BB962C8B-B14F-4D97-AF65-F5344CB8AC3E}">
        <p14:creationId xmlns:p14="http://schemas.microsoft.com/office/powerpoint/2010/main" val="2593769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129935" y="1886674"/>
            <a:ext cx="5889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251126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EĞİTİMİNİN BİLEŞENLERİ:</a:t>
            </a:r>
          </a:p>
          <a:p>
            <a:pPr algn="ctr"/>
            <a:r>
              <a:rPr lang="tr-TR" sz="6600" dirty="0"/>
              <a:t>AİLE, ÇEVRE VE OKUL</a:t>
            </a:r>
          </a:p>
        </p:txBody>
      </p:sp>
    </p:spTree>
    <p:extLst>
      <p:ext uri="{BB962C8B-B14F-4D97-AF65-F5344CB8AC3E}">
        <p14:creationId xmlns:p14="http://schemas.microsoft.com/office/powerpoint/2010/main" val="403756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BAŞARININ SIRRI:</a:t>
            </a:r>
          </a:p>
          <a:p>
            <a:pPr algn="ctr"/>
            <a:r>
              <a:rPr lang="tr-TR" sz="6600" dirty="0"/>
              <a:t>BİLEŞENLERİN TUTARLILIĞI</a:t>
            </a:r>
          </a:p>
        </p:txBody>
      </p:sp>
    </p:spTree>
    <p:extLst>
      <p:ext uri="{BB962C8B-B14F-4D97-AF65-F5344CB8AC3E}">
        <p14:creationId xmlns:p14="http://schemas.microsoft.com/office/powerpoint/2010/main" val="325818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BAŞARININ SIRRI:</a:t>
            </a:r>
          </a:p>
          <a:p>
            <a:pPr algn="ctr"/>
            <a:r>
              <a:rPr lang="tr-TR" sz="6600" dirty="0"/>
              <a:t>BİLEŞENLERİN TUTARLILIĞI</a:t>
            </a:r>
          </a:p>
        </p:txBody>
      </p:sp>
    </p:spTree>
    <p:extLst>
      <p:ext uri="{BB962C8B-B14F-4D97-AF65-F5344CB8AC3E}">
        <p14:creationId xmlns:p14="http://schemas.microsoft.com/office/powerpoint/2010/main" val="131494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0230" y="1319515"/>
            <a:ext cx="9173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BAŞARIYA GÖTÜREN ALTERNATİF YOLLAR: DEĞER EĞİTİMİ YAKLAŞIMLARI</a:t>
            </a:r>
          </a:p>
        </p:txBody>
      </p:sp>
    </p:spTree>
    <p:extLst>
      <p:ext uri="{BB962C8B-B14F-4D97-AF65-F5344CB8AC3E}">
        <p14:creationId xmlns:p14="http://schemas.microsoft.com/office/powerpoint/2010/main" val="3631675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1679</TotalTime>
  <Words>573</Words>
  <Application>Microsoft Macintosh PowerPoint</Application>
  <PresentationFormat>Geniş ekran</PresentationFormat>
  <Paragraphs>119</Paragraphs>
  <Slides>57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1" baseType="lpstr">
      <vt:lpstr>Arial</vt:lpstr>
      <vt:lpstr>Calibri</vt:lpstr>
      <vt:lpstr>Century Gothic</vt:lpstr>
      <vt:lpstr>Ağ Gözü</vt:lpstr>
      <vt:lpstr>Karakter  ve değerler  eğitimi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253</cp:revision>
  <dcterms:created xsi:type="dcterms:W3CDTF">2019-06-29T07:56:24Z</dcterms:created>
  <dcterms:modified xsi:type="dcterms:W3CDTF">2019-11-09T23:28:40Z</dcterms:modified>
</cp:coreProperties>
</file>