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1" r:id="rId4"/>
    <p:sldId id="274" r:id="rId5"/>
    <p:sldId id="273" r:id="rId6"/>
    <p:sldId id="259" r:id="rId7"/>
    <p:sldId id="276" r:id="rId8"/>
    <p:sldId id="277" r:id="rId9"/>
    <p:sldId id="278" r:id="rId10"/>
    <p:sldId id="260" r:id="rId11"/>
    <p:sldId id="279" r:id="rId12"/>
    <p:sldId id="30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86551"/>
  </p:normalViewPr>
  <p:slideViewPr>
    <p:cSldViewPr snapToGrid="0" snapToObjects="1">
      <p:cViewPr varScale="1">
        <p:scale>
          <a:sx n="110" d="100"/>
          <a:sy n="110" d="100"/>
        </p:scale>
        <p:origin x="11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18.09.2019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buraya bir resim eklenecek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67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98333"/>
            <a:ext cx="8676222" cy="2187867"/>
          </a:xfrm>
        </p:spPr>
        <p:txBody>
          <a:bodyPr>
            <a:normAutofit fontScale="90000"/>
          </a:bodyPr>
          <a:lstStyle/>
          <a:p>
            <a:r>
              <a:rPr lang="tr-TR" sz="8000" dirty="0"/>
              <a:t>Karakter </a:t>
            </a:r>
            <a:br>
              <a:rPr lang="tr-TR" sz="8000" dirty="0"/>
            </a:br>
            <a:r>
              <a:rPr lang="tr-TR" sz="8000" dirty="0"/>
              <a:t>ve değerler </a:t>
            </a:r>
            <a:br>
              <a:rPr lang="tr-TR" sz="8000" dirty="0"/>
            </a:br>
            <a:r>
              <a:rPr lang="tr-TR" sz="8000" dirty="0"/>
              <a:t>eğitimi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0298" y="4488083"/>
            <a:ext cx="8676222" cy="1905000"/>
          </a:xfrm>
        </p:spPr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E7AB98-EEDF-2447-9FB7-FAFD4F07DF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9344" y="902208"/>
            <a:ext cx="9631680" cy="4730496"/>
          </a:xfrm>
        </p:spPr>
        <p:txBody>
          <a:bodyPr>
            <a:normAutofit/>
          </a:bodyPr>
          <a:lstStyle/>
          <a:p>
            <a:pPr algn="ctr"/>
            <a:r>
              <a:rPr lang="tr-TR" sz="9600" dirty="0"/>
              <a:t>SINAVLARLA İLGİLİ </a:t>
            </a:r>
            <a:br>
              <a:rPr lang="tr-TR" sz="9600" dirty="0"/>
            </a:br>
            <a:r>
              <a:rPr lang="tr-TR" sz="9600" dirty="0"/>
              <a:t>HUSUSLAR</a:t>
            </a:r>
          </a:p>
        </p:txBody>
      </p:sp>
    </p:spTree>
    <p:extLst>
      <p:ext uri="{BB962C8B-B14F-4D97-AF65-F5344CB8AC3E}">
        <p14:creationId xmlns:p14="http://schemas.microsoft.com/office/powerpoint/2010/main" val="243437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EF3562C-97AB-5E4C-9149-AF56F7466AA1}"/>
              </a:ext>
            </a:extLst>
          </p:cNvPr>
          <p:cNvSpPr txBox="1"/>
          <p:nvPr/>
        </p:nvSpPr>
        <p:spPr>
          <a:xfrm>
            <a:off x="681378" y="740171"/>
            <a:ext cx="1083020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VİZE VE FİNAL TARİHLERİ</a:t>
            </a:r>
          </a:p>
          <a:p>
            <a:pPr algn="ctr"/>
            <a:endParaRPr lang="tr-TR" sz="7200" dirty="0"/>
          </a:p>
          <a:p>
            <a:pPr algn="ctr"/>
            <a:r>
              <a:rPr lang="tr-TR" sz="7200" dirty="0"/>
              <a:t>VİZE: 16-24  KASIM 2019</a:t>
            </a:r>
          </a:p>
          <a:p>
            <a:pPr algn="ctr"/>
            <a:r>
              <a:rPr lang="tr-TR" sz="7200" dirty="0"/>
              <a:t>FİNAL: 06-19 OCAK 2020</a:t>
            </a:r>
          </a:p>
          <a:p>
            <a:pPr algn="ctr"/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408153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661056" y="1886674"/>
            <a:ext cx="68275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dirty="0"/>
              <a:t>1. DERS’İN SONU</a:t>
            </a:r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4336494" y="2000442"/>
            <a:ext cx="44887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600" dirty="0"/>
              <a:t>1. DERS</a:t>
            </a:r>
          </a:p>
        </p:txBody>
      </p:sp>
    </p:spTree>
    <p:extLst>
      <p:ext uri="{BB962C8B-B14F-4D97-AF65-F5344CB8AC3E}">
        <p14:creationId xmlns:p14="http://schemas.microsoft.com/office/powerpoint/2010/main" val="62787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439753-5BD5-C84B-8972-7A34CF0DD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49" y="621791"/>
            <a:ext cx="9905998" cy="5161613"/>
          </a:xfrm>
        </p:spPr>
        <p:txBody>
          <a:bodyPr>
            <a:normAutofit/>
          </a:bodyPr>
          <a:lstStyle/>
          <a:p>
            <a:pPr algn="ctr"/>
            <a:r>
              <a:rPr lang="tr-TR" sz="6600" dirty="0"/>
              <a:t>Dersin genel içeriği,  </a:t>
            </a:r>
            <a:br>
              <a:rPr lang="tr-TR" sz="6600" dirty="0"/>
            </a:br>
            <a:r>
              <a:rPr lang="tr-TR" sz="6600" dirty="0"/>
              <a:t>kapsamı ve </a:t>
            </a:r>
            <a:br>
              <a:rPr lang="tr-TR" sz="6600" dirty="0"/>
            </a:br>
            <a:r>
              <a:rPr lang="tr-TR" sz="6600" dirty="0"/>
              <a:t>işlenişi</a:t>
            </a:r>
          </a:p>
        </p:txBody>
      </p:sp>
    </p:spTree>
    <p:extLst>
      <p:ext uri="{BB962C8B-B14F-4D97-AF65-F5344CB8AC3E}">
        <p14:creationId xmlns:p14="http://schemas.microsoft.com/office/powerpoint/2010/main" val="114014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E29A7A2-2D08-624C-A605-B3335B1A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/>
              <a:t>1. İçerik VE KAPSAM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4D22E6-59B3-2645-94E2-F8C2FF34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680251"/>
            <a:ext cx="12163044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159457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D26E7DF-5D9E-EE4F-9F81-82BFFFB0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/>
              <a:t>2. işleniş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E821AB-1F07-AA40-BE5D-277ACB1C1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8000" dirty="0"/>
              <a:t>Anlatım</a:t>
            </a:r>
          </a:p>
          <a:p>
            <a:r>
              <a:rPr lang="tr-TR" sz="8000" dirty="0"/>
              <a:t>tartışma</a:t>
            </a:r>
          </a:p>
        </p:txBody>
      </p:sp>
    </p:spTree>
    <p:extLst>
      <p:ext uri="{BB962C8B-B14F-4D97-AF65-F5344CB8AC3E}">
        <p14:creationId xmlns:p14="http://schemas.microsoft.com/office/powerpoint/2010/main" val="404098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1173166-F68D-7D4E-8791-298F82E869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9921" y="453902"/>
            <a:ext cx="9906000" cy="5805488"/>
          </a:xfrm>
        </p:spPr>
        <p:txBody>
          <a:bodyPr>
            <a:normAutofit/>
          </a:bodyPr>
          <a:lstStyle/>
          <a:p>
            <a:pPr marL="0" indent="0" algn="ctr"/>
            <a:r>
              <a:rPr lang="tr-TR" sz="8000" dirty="0"/>
              <a:t>DERSİN KONULARI VE </a:t>
            </a:r>
            <a:br>
              <a:rPr lang="tr-TR" sz="8000" dirty="0"/>
            </a:br>
            <a:r>
              <a:rPr lang="tr-TR" sz="8000" dirty="0"/>
              <a:t>KAYNAKLARI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97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2410F6-CE15-B143-8683-45049C44A575}"/>
              </a:ext>
            </a:extLst>
          </p:cNvPr>
          <p:cNvSpPr txBox="1"/>
          <p:nvPr/>
        </p:nvSpPr>
        <p:spPr>
          <a:xfrm>
            <a:off x="3610075" y="208910"/>
            <a:ext cx="3414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/>
              <a:t>KONULAR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259A825-87EF-F04E-A02E-34A8D7C6B22F}"/>
              </a:ext>
            </a:extLst>
          </p:cNvPr>
          <p:cNvSpPr txBox="1"/>
          <p:nvPr/>
        </p:nvSpPr>
        <p:spPr>
          <a:xfrm>
            <a:off x="1098491" y="913643"/>
            <a:ext cx="1109350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200" b="1" dirty="0"/>
              <a:t>1. HAFTA</a:t>
            </a:r>
          </a:p>
          <a:p>
            <a:r>
              <a:rPr lang="tr-TR" sz="2200" dirty="0"/>
              <a:t>Dersin Genel İçeriği, Konuları, Kaynakları; Sınav İle İlgili Dikkat Edilecek Hususlar.</a:t>
            </a:r>
          </a:p>
          <a:p>
            <a:pPr lvl="0"/>
            <a:r>
              <a:rPr lang="tr-TR" sz="2200" b="1" dirty="0"/>
              <a:t>2. HAFTA</a:t>
            </a:r>
            <a:endParaRPr lang="tr-TR" sz="2200" dirty="0"/>
          </a:p>
          <a:p>
            <a:r>
              <a:rPr lang="tr-TR" sz="2200" dirty="0"/>
              <a:t>Ahlak Nedir? Kişilik Nedir? Karakter Nedir? Değer Nedir? Erdem Nedir? Eğitim Nedir?</a:t>
            </a:r>
          </a:p>
          <a:p>
            <a:pPr lvl="0"/>
            <a:r>
              <a:rPr lang="tr-TR" sz="2200" b="1" dirty="0"/>
              <a:t>3. HAFTA</a:t>
            </a:r>
          </a:p>
          <a:p>
            <a:r>
              <a:rPr lang="tr-TR" sz="2200" dirty="0"/>
              <a:t>Karakter Gelişimi ve Eğitimi. </a:t>
            </a:r>
          </a:p>
          <a:p>
            <a:pPr lvl="0"/>
            <a:r>
              <a:rPr lang="tr-TR" sz="2200" b="1" dirty="0"/>
              <a:t>4. HAFTA</a:t>
            </a:r>
          </a:p>
          <a:p>
            <a:r>
              <a:rPr lang="tr-TR" sz="2200" dirty="0"/>
              <a:t>Değer Kavramı ve Değerlerin Oluşumu</a:t>
            </a:r>
          </a:p>
          <a:p>
            <a:pPr lvl="0"/>
            <a:r>
              <a:rPr lang="tr-TR" sz="2200" b="1" dirty="0"/>
              <a:t>5. HAFTA</a:t>
            </a:r>
          </a:p>
          <a:p>
            <a:r>
              <a:rPr lang="tr-TR" sz="2200" dirty="0"/>
              <a:t>Değer Sistemleri ve Değer Sınıflaması</a:t>
            </a:r>
          </a:p>
          <a:p>
            <a:pPr lvl="0"/>
            <a:r>
              <a:rPr lang="tr-TR" sz="2200" b="1" dirty="0"/>
              <a:t>6. HAFTA</a:t>
            </a:r>
          </a:p>
          <a:p>
            <a:r>
              <a:rPr lang="tr-TR" sz="2200" dirty="0"/>
              <a:t>Kur’an-ı Kerim’de Değerler Sisteminin Temelleri</a:t>
            </a:r>
          </a:p>
          <a:p>
            <a:pPr lvl="0"/>
            <a:r>
              <a:rPr lang="tr-TR" sz="2200" b="1" dirty="0"/>
              <a:t>7. HAFTA</a:t>
            </a:r>
          </a:p>
          <a:p>
            <a:r>
              <a:rPr lang="tr-TR" sz="2200" dirty="0"/>
              <a:t>Kur’an-ı Kerim’de Değerler Sistemi</a:t>
            </a:r>
          </a:p>
          <a:p>
            <a:pPr lvl="0"/>
            <a:r>
              <a:rPr lang="tr-TR" sz="2200" b="1" dirty="0"/>
              <a:t>8. HAFTA</a:t>
            </a:r>
          </a:p>
          <a:p>
            <a:r>
              <a:rPr lang="tr-TR" sz="2200" dirty="0"/>
              <a:t>VİZE HAFTASI</a:t>
            </a:r>
          </a:p>
        </p:txBody>
      </p:sp>
    </p:spTree>
    <p:extLst>
      <p:ext uri="{BB962C8B-B14F-4D97-AF65-F5344CB8AC3E}">
        <p14:creationId xmlns:p14="http://schemas.microsoft.com/office/powerpoint/2010/main" val="367256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2410F6-CE15-B143-8683-45049C44A575}"/>
              </a:ext>
            </a:extLst>
          </p:cNvPr>
          <p:cNvSpPr txBox="1"/>
          <p:nvPr/>
        </p:nvSpPr>
        <p:spPr>
          <a:xfrm>
            <a:off x="3610075" y="208910"/>
            <a:ext cx="3414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/>
              <a:t>KONULAR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259A825-87EF-F04E-A02E-34A8D7C6B22F}"/>
              </a:ext>
            </a:extLst>
          </p:cNvPr>
          <p:cNvSpPr txBox="1"/>
          <p:nvPr/>
        </p:nvSpPr>
        <p:spPr>
          <a:xfrm>
            <a:off x="1239382" y="429767"/>
            <a:ext cx="1123693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800" dirty="0"/>
          </a:p>
          <a:p>
            <a:pPr lvl="0"/>
            <a:r>
              <a:rPr lang="tr-TR" sz="2400" b="1" dirty="0"/>
              <a:t>9. HAFTA</a:t>
            </a:r>
          </a:p>
          <a:p>
            <a:r>
              <a:rPr lang="tr-TR" sz="2400" dirty="0"/>
              <a:t>Değerler Eğitimi ve Değerler Eğitiminin Temelleri</a:t>
            </a:r>
          </a:p>
          <a:p>
            <a:pPr lvl="0"/>
            <a:r>
              <a:rPr lang="tr-TR" sz="2400" b="1" dirty="0"/>
              <a:t>10. HAFTA</a:t>
            </a:r>
          </a:p>
          <a:p>
            <a:r>
              <a:rPr lang="tr-TR" sz="2400" dirty="0"/>
              <a:t>Karakter ve Değer Eğitimine Yaklaşımlar</a:t>
            </a:r>
          </a:p>
          <a:p>
            <a:pPr lvl="0"/>
            <a:r>
              <a:rPr lang="tr-TR" sz="2400" b="1" dirty="0"/>
              <a:t>11. HAFTA</a:t>
            </a:r>
          </a:p>
          <a:p>
            <a:r>
              <a:rPr lang="tr-TR" sz="2400" dirty="0"/>
              <a:t>Karakter ve Değer Eğitiminde Stratejiler, Yöntemler ve Teknikler 1</a:t>
            </a:r>
          </a:p>
          <a:p>
            <a:pPr lvl="0"/>
            <a:r>
              <a:rPr lang="tr-TR" sz="2400" b="1" dirty="0"/>
              <a:t>12. HAFTA</a:t>
            </a:r>
          </a:p>
          <a:p>
            <a:r>
              <a:rPr lang="tr-TR" sz="2400" dirty="0"/>
              <a:t>Karakter ve Değer Eğitiminde Stratejiler, Yöntemler ve Teknikler 2</a:t>
            </a:r>
          </a:p>
          <a:p>
            <a:pPr lvl="0"/>
            <a:r>
              <a:rPr lang="tr-TR" sz="2400" b="1" dirty="0"/>
              <a:t>13. HAFTA</a:t>
            </a:r>
          </a:p>
          <a:p>
            <a:r>
              <a:rPr lang="tr-TR" sz="2400" dirty="0"/>
              <a:t>Modern Toplum ve Değerler Eğitimi</a:t>
            </a:r>
          </a:p>
          <a:p>
            <a:pPr lvl="0"/>
            <a:r>
              <a:rPr lang="tr-TR" sz="2400" b="1" dirty="0"/>
              <a:t>14. HAFTA</a:t>
            </a:r>
          </a:p>
          <a:p>
            <a:r>
              <a:rPr lang="tr-TR" sz="2400" dirty="0"/>
              <a:t>Karakter ve Değer Eğitiminde Rol Model Olarak Öğretmen</a:t>
            </a:r>
          </a:p>
          <a:p>
            <a:pPr lvl="0"/>
            <a:r>
              <a:rPr lang="tr-TR" sz="2400" b="1" dirty="0"/>
              <a:t>15. HAFTA</a:t>
            </a:r>
          </a:p>
          <a:p>
            <a:r>
              <a:rPr lang="tr-TR" sz="2400" dirty="0"/>
              <a:t>Genel Değerlendirme</a:t>
            </a:r>
          </a:p>
          <a:p>
            <a:pPr lvl="0"/>
            <a:r>
              <a:rPr lang="tr-TR" sz="2400" b="1" dirty="0"/>
              <a:t>16. HAFTA</a:t>
            </a:r>
          </a:p>
          <a:p>
            <a:r>
              <a:rPr lang="tr-TR" sz="2400" dirty="0"/>
              <a:t>FİNAL SINAVI</a:t>
            </a:r>
          </a:p>
          <a:p>
            <a:pPr lvl="0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1589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1708379-E306-774C-B6A9-405D3252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15310"/>
            <a:ext cx="9905998" cy="85133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600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A4F1EC-68F5-8A4F-94C5-B9836ECE1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89" y="1047932"/>
            <a:ext cx="11692611" cy="5507420"/>
          </a:xfrm>
        </p:spPr>
        <p:txBody>
          <a:bodyPr>
            <a:noAutofit/>
          </a:bodyPr>
          <a:lstStyle/>
          <a:p>
            <a:r>
              <a:rPr lang="tr-TR" sz="2800" dirty="0">
                <a:effectLst/>
              </a:rPr>
              <a:t>BİRİNCİL KAYNAK: </a:t>
            </a:r>
          </a:p>
          <a:p>
            <a:r>
              <a:rPr lang="tr-TR" sz="2800" dirty="0">
                <a:effectLst/>
              </a:rPr>
              <a:t>Halil İbrahim SAĞLAM, Karakter ve Değer Eğitimi, Ankara: </a:t>
            </a:r>
            <a:r>
              <a:rPr lang="tr-TR" sz="2800" dirty="0" err="1">
                <a:effectLst/>
              </a:rPr>
              <a:t>Pegem</a:t>
            </a:r>
            <a:r>
              <a:rPr lang="tr-TR" sz="2800" dirty="0">
                <a:effectLst/>
              </a:rPr>
              <a:t> Akademi Yayınları, 2019.</a:t>
            </a:r>
          </a:p>
          <a:p>
            <a:r>
              <a:rPr lang="tr-TR" sz="2800" dirty="0">
                <a:effectLst/>
              </a:rPr>
              <a:t> </a:t>
            </a:r>
          </a:p>
          <a:p>
            <a:r>
              <a:rPr lang="tr-TR" sz="2800" dirty="0">
                <a:effectLst/>
              </a:rPr>
              <a:t>ÖĞRENCİLERİN DERS DÖNEMİNCE TAKİP EDECEKLERİ VE </a:t>
            </a:r>
            <a:r>
              <a:rPr lang="tr-TR" sz="2800" u="sng" dirty="0">
                <a:effectLst/>
              </a:rPr>
              <a:t>SINAVDA DOĞRUDAN SORUMLU BULUNACAKLARI </a:t>
            </a:r>
            <a:r>
              <a:rPr lang="tr-TR" sz="2800" dirty="0">
                <a:effectLst/>
              </a:rPr>
              <a:t>KAYNAK BUDUR.</a:t>
            </a:r>
          </a:p>
          <a:p>
            <a:r>
              <a:rPr lang="tr-TR" sz="2800" dirty="0">
                <a:effectLst/>
              </a:rPr>
              <a:t> </a:t>
            </a:r>
          </a:p>
          <a:p>
            <a:r>
              <a:rPr lang="tr-TR" sz="2800" dirty="0">
                <a:effectLst/>
              </a:rPr>
              <a:t>Not: Her Haftanın Dersi İçin Faydalanılabilecek İlave Yardımcı Kaynaklar Dersin Hocasının AVESİS Sayfasında Dersten Bir Hafta Önce İlan Edilecektir.</a:t>
            </a: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76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489</TotalTime>
  <Words>232</Words>
  <Application>Microsoft Macintosh PowerPoint</Application>
  <PresentationFormat>Geniş ekran</PresentationFormat>
  <Paragraphs>60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Ağ Gözü</vt:lpstr>
      <vt:lpstr>Karakter  ve değerler  eğitimi</vt:lpstr>
      <vt:lpstr>PowerPoint Sunusu</vt:lpstr>
      <vt:lpstr>Dersin genel içeriği,   kapsamı ve  işlenişi</vt:lpstr>
      <vt:lpstr>1. İçerik VE KAPSAM</vt:lpstr>
      <vt:lpstr>2. işleniş</vt:lpstr>
      <vt:lpstr>DERSİN KONULARI VE  KAYNAKLARI </vt:lpstr>
      <vt:lpstr>PowerPoint Sunusu</vt:lpstr>
      <vt:lpstr>PowerPoint Sunusu</vt:lpstr>
      <vt:lpstr>KAYNAKLAR</vt:lpstr>
      <vt:lpstr>SINAVLARLA İLGİLİ  HUSUSLAR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103</cp:revision>
  <dcterms:created xsi:type="dcterms:W3CDTF">2019-06-29T07:56:24Z</dcterms:created>
  <dcterms:modified xsi:type="dcterms:W3CDTF">2019-09-18T19:09:26Z</dcterms:modified>
</cp:coreProperties>
</file>