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5"/>
  </p:notesMasterIdLst>
  <p:sldIdLst>
    <p:sldId id="256" r:id="rId2"/>
    <p:sldId id="262" r:id="rId3"/>
    <p:sldId id="263" r:id="rId4"/>
    <p:sldId id="303" r:id="rId5"/>
    <p:sldId id="320" r:id="rId6"/>
    <p:sldId id="325" r:id="rId7"/>
    <p:sldId id="322" r:id="rId8"/>
    <p:sldId id="324" r:id="rId9"/>
    <p:sldId id="323" r:id="rId10"/>
    <p:sldId id="319" r:id="rId11"/>
    <p:sldId id="321" r:id="rId12"/>
    <p:sldId id="281" r:id="rId13"/>
    <p:sldId id="328" r:id="rId14"/>
    <p:sldId id="329" r:id="rId15"/>
    <p:sldId id="330" r:id="rId16"/>
    <p:sldId id="282" r:id="rId17"/>
    <p:sldId id="287" r:id="rId18"/>
    <p:sldId id="305" r:id="rId19"/>
    <p:sldId id="306" r:id="rId20"/>
    <p:sldId id="307" r:id="rId21"/>
    <p:sldId id="326" r:id="rId22"/>
    <p:sldId id="349" r:id="rId23"/>
    <p:sldId id="293" r:id="rId24"/>
    <p:sldId id="327" r:id="rId25"/>
    <p:sldId id="308" r:id="rId26"/>
    <p:sldId id="288" r:id="rId27"/>
    <p:sldId id="289" r:id="rId28"/>
    <p:sldId id="318" r:id="rId29"/>
    <p:sldId id="284" r:id="rId30"/>
    <p:sldId id="350" r:id="rId31"/>
    <p:sldId id="283" r:id="rId32"/>
    <p:sldId id="310" r:id="rId33"/>
    <p:sldId id="311" r:id="rId34"/>
    <p:sldId id="312" r:id="rId35"/>
    <p:sldId id="313" r:id="rId36"/>
    <p:sldId id="314" r:id="rId37"/>
    <p:sldId id="315" r:id="rId38"/>
    <p:sldId id="309" r:id="rId39"/>
    <p:sldId id="351" r:id="rId40"/>
    <p:sldId id="352" r:id="rId41"/>
    <p:sldId id="264" r:id="rId42"/>
    <p:sldId id="317" r:id="rId43"/>
    <p:sldId id="292" r:id="rId44"/>
    <p:sldId id="332" r:id="rId45"/>
    <p:sldId id="331" r:id="rId46"/>
    <p:sldId id="265" r:id="rId47"/>
    <p:sldId id="334" r:id="rId48"/>
    <p:sldId id="338" r:id="rId49"/>
    <p:sldId id="335" r:id="rId50"/>
    <p:sldId id="336" r:id="rId51"/>
    <p:sldId id="337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33" r:id="rId63"/>
    <p:sldId id="294" r:id="rId64"/>
    <p:sldId id="295" r:id="rId65"/>
    <p:sldId id="296" r:id="rId66"/>
    <p:sldId id="266" r:id="rId67"/>
    <p:sldId id="297" r:id="rId68"/>
    <p:sldId id="298" r:id="rId69"/>
    <p:sldId id="299" r:id="rId70"/>
    <p:sldId id="300" r:id="rId71"/>
    <p:sldId id="301" r:id="rId72"/>
    <p:sldId id="267" r:id="rId73"/>
    <p:sldId id="302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86551"/>
  </p:normalViewPr>
  <p:slideViewPr>
    <p:cSldViewPr snapToGrid="0" snapToObjects="1">
      <p:cViewPr varScale="1">
        <p:scale>
          <a:sx n="110" d="100"/>
          <a:sy n="110" d="100"/>
        </p:scale>
        <p:origin x="83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70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71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63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04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 A SINIFINDA 2. Ders burada kaldı, 30 eylül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72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1. DERS BURADA BİTTİ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2. DERS BURADA BAŞLADI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42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72" y="265966"/>
            <a:ext cx="8676222" cy="2187867"/>
          </a:xfrm>
        </p:spPr>
        <p:txBody>
          <a:bodyPr>
            <a:normAutofit/>
          </a:bodyPr>
          <a:lstStyle/>
          <a:p>
            <a:r>
              <a:rPr lang="tr-TR" sz="8000" dirty="0" err="1"/>
              <a:t>felsefE</a:t>
            </a:r>
            <a:r>
              <a:rPr lang="tr-TR" sz="8000" dirty="0"/>
              <a:t> TARİHİ-I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154328" y="782602"/>
            <a:ext cx="12037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FELSEFENİN DİĞER DÜŞÜNCE TARZLARINDAN FARKI, </a:t>
            </a:r>
          </a:p>
          <a:p>
            <a:pPr algn="ctr"/>
            <a:r>
              <a:rPr lang="tr-TR" sz="4000" dirty="0"/>
              <a:t>1. YÖNTEM İLKELERİNİ ÖNEMSEMESİ </a:t>
            </a:r>
          </a:p>
          <a:p>
            <a:pPr algn="ctr"/>
            <a:r>
              <a:rPr lang="tr-TR" sz="4000" dirty="0"/>
              <a:t>VE </a:t>
            </a:r>
          </a:p>
          <a:p>
            <a:pPr algn="ctr"/>
            <a:r>
              <a:rPr lang="tr-TR" sz="4000" dirty="0"/>
              <a:t>2. ARAŞTIRMALARININ SONUÇLARININ GENELLİK ÖZELLİĞİ TAŞIMASIDIR.</a:t>
            </a:r>
          </a:p>
        </p:txBody>
      </p:sp>
    </p:spTree>
    <p:extLst>
      <p:ext uri="{BB962C8B-B14F-4D97-AF65-F5344CB8AC3E}">
        <p14:creationId xmlns:p14="http://schemas.microsoft.com/office/powerpoint/2010/main" val="413469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0" y="1152992"/>
            <a:ext cx="12037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FELSEFENİN KAYNAĞI NEDİR?</a:t>
            </a:r>
          </a:p>
          <a:p>
            <a:pPr algn="ctr"/>
            <a:r>
              <a:rPr lang="tr-TR" sz="4800" dirty="0"/>
              <a:t>PLATON: ŞAŞMA</a:t>
            </a:r>
          </a:p>
          <a:p>
            <a:pPr algn="ctr"/>
            <a:r>
              <a:rPr lang="tr-TR" sz="4800" dirty="0"/>
              <a:t>ARİSTOTELES: HAYRET</a:t>
            </a:r>
          </a:p>
          <a:p>
            <a:pPr algn="ctr"/>
            <a:r>
              <a:rPr lang="tr-TR" sz="4800" dirty="0"/>
              <a:t>EPİKTETOS: İNSANIN KENDİ YETERSİZLİĞİ</a:t>
            </a:r>
          </a:p>
        </p:txBody>
      </p:sp>
    </p:spTree>
    <p:extLst>
      <p:ext uri="{BB962C8B-B14F-4D97-AF65-F5344CB8AC3E}">
        <p14:creationId xmlns:p14="http://schemas.microsoft.com/office/powerpoint/2010/main" val="4341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496712" y="335929"/>
            <a:ext cx="115372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r>
              <a:rPr lang="tr-TR" sz="6400" dirty="0"/>
              <a:t>SÖZCÜK ANLAMIYLA FELSEFE: </a:t>
            </a:r>
          </a:p>
          <a:p>
            <a:endParaRPr lang="tr-TR" sz="6400" dirty="0"/>
          </a:p>
          <a:p>
            <a:r>
              <a:rPr lang="tr-TR" sz="6400" dirty="0"/>
              <a:t>			PHİLO + SOPHİA </a:t>
            </a:r>
          </a:p>
          <a:p>
            <a:r>
              <a:rPr lang="tr-TR" sz="6400" dirty="0"/>
              <a:t>		  SEVGİ + BİLGELİK/HİKMET</a:t>
            </a:r>
          </a:p>
          <a:p>
            <a:r>
              <a:rPr lang="tr-TR" sz="6400" dirty="0"/>
              <a:t> 			BİLGELİK/HİKMET SEVGİSİ</a:t>
            </a:r>
          </a:p>
        </p:txBody>
      </p:sp>
    </p:spTree>
    <p:extLst>
      <p:ext uri="{BB962C8B-B14F-4D97-AF65-F5344CB8AC3E}">
        <p14:creationId xmlns:p14="http://schemas.microsoft.com/office/powerpoint/2010/main" val="370249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948124" y="1643868"/>
            <a:ext cx="11537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r>
              <a:rPr lang="tr-TR" sz="6400" dirty="0"/>
              <a:t>FELSEFE, BİLGELİK DEĞİLDİR!</a:t>
            </a:r>
          </a:p>
        </p:txBody>
      </p:sp>
    </p:spTree>
    <p:extLst>
      <p:ext uri="{BB962C8B-B14F-4D97-AF65-F5344CB8AC3E}">
        <p14:creationId xmlns:p14="http://schemas.microsoft.com/office/powerpoint/2010/main" val="110942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867102" y="914663"/>
            <a:ext cx="11537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pPr algn="ctr"/>
            <a:r>
              <a:rPr lang="tr-TR" sz="6400" dirty="0"/>
              <a:t>BİLGELİK:</a:t>
            </a:r>
          </a:p>
          <a:p>
            <a:r>
              <a:rPr lang="tr-TR" sz="6400" dirty="0"/>
              <a:t>HAKİKATİN BİLİNİR, YALNIZCA ÖĞRENİLİP ÖĞRETİLMELİDİR!</a:t>
            </a:r>
          </a:p>
        </p:txBody>
      </p:sp>
    </p:spTree>
    <p:extLst>
      <p:ext uri="{BB962C8B-B14F-4D97-AF65-F5344CB8AC3E}">
        <p14:creationId xmlns:p14="http://schemas.microsoft.com/office/powerpoint/2010/main" val="295636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822FCD-9C5C-F249-930D-6759EE7000B5}"/>
              </a:ext>
            </a:extLst>
          </p:cNvPr>
          <p:cNvSpPr txBox="1"/>
          <p:nvPr/>
        </p:nvSpPr>
        <p:spPr>
          <a:xfrm>
            <a:off x="867102" y="914663"/>
            <a:ext cx="11537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pPr algn="ctr"/>
            <a:r>
              <a:rPr lang="tr-TR" sz="6400" dirty="0"/>
              <a:t>FELSEFE:</a:t>
            </a:r>
          </a:p>
          <a:p>
            <a:pPr algn="ctr"/>
            <a:r>
              <a:rPr lang="tr-TR" sz="6400" dirty="0"/>
              <a:t>HAKİKAT APAÇIK DEĞİLDİR, AKIL YOLUYLA ORTAYA ÇIKARILMALIDIR!</a:t>
            </a:r>
          </a:p>
        </p:txBody>
      </p:sp>
    </p:spTree>
    <p:extLst>
      <p:ext uri="{BB962C8B-B14F-4D97-AF65-F5344CB8AC3E}">
        <p14:creationId xmlns:p14="http://schemas.microsoft.com/office/powerpoint/2010/main" val="308048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7861722-98AB-4B48-B0F5-0EB271E1A70A}"/>
              </a:ext>
            </a:extLst>
          </p:cNvPr>
          <p:cNvSpPr txBox="1"/>
          <p:nvPr/>
        </p:nvSpPr>
        <p:spPr>
          <a:xfrm>
            <a:off x="3448823" y="444411"/>
            <a:ext cx="53912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400" dirty="0"/>
              <a:t>TERİM OLARAK «FELSEFE »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240782-8BFE-634E-8CBB-29C2648CDFA9}"/>
              </a:ext>
            </a:extLst>
          </p:cNvPr>
          <p:cNvSpPr txBox="1"/>
          <p:nvPr/>
        </p:nvSpPr>
        <p:spPr>
          <a:xfrm>
            <a:off x="173621" y="1161755"/>
            <a:ext cx="12018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1. BİLİMLERİN TAMAMININ ORTAK İSMİ OLARAK FELSEFE</a:t>
            </a:r>
          </a:p>
          <a:p>
            <a:pPr algn="ctr"/>
            <a:endParaRPr lang="tr-TR" sz="3600" dirty="0"/>
          </a:p>
          <a:p>
            <a:pPr algn="ctr"/>
            <a:r>
              <a:rPr lang="tr-TR" sz="3600" dirty="0"/>
              <a:t>2. METAFİZİK İLMİNİN İSMİ OLARAK FELSEFE</a:t>
            </a:r>
          </a:p>
          <a:p>
            <a:pPr algn="ctr"/>
            <a:endParaRPr lang="tr-TR" sz="3600" dirty="0"/>
          </a:p>
          <a:p>
            <a:pPr algn="ctr"/>
            <a:r>
              <a:rPr lang="tr-TR" sz="3600" dirty="0"/>
              <a:t>3. MANTIK KURALLARINI UYGULAYARAK BELİRLİ BİR KONUDA KİŞİSEL TERCİHLERE DAYALI  </a:t>
            </a:r>
          </a:p>
          <a:p>
            <a:pPr algn="ctr"/>
            <a:r>
              <a:rPr lang="tr-TR" sz="3600" dirty="0"/>
              <a:t>TEORİK DÜŞÜNCE ÜRETİMİ OLARAK </a:t>
            </a:r>
          </a:p>
          <a:p>
            <a:pPr algn="ctr"/>
            <a:r>
              <a:rPr lang="tr-TR" sz="3600" dirty="0"/>
              <a:t>FELSEFE </a:t>
            </a:r>
          </a:p>
        </p:txBody>
      </p:sp>
    </p:spTree>
    <p:extLst>
      <p:ext uri="{BB962C8B-B14F-4D97-AF65-F5344CB8AC3E}">
        <p14:creationId xmlns:p14="http://schemas.microsoft.com/office/powerpoint/2010/main" val="163187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1. BELİRLİ KONULAR HAKKINDA ÖZENLİ, SİSTEMATİK VE GENİŞ ÇAPLI BİR AKIL YÜRÜTME</a:t>
            </a:r>
          </a:p>
        </p:txBody>
      </p:sp>
    </p:spTree>
    <p:extLst>
      <p:ext uri="{BB962C8B-B14F-4D97-AF65-F5344CB8AC3E}">
        <p14:creationId xmlns:p14="http://schemas.microsoft.com/office/powerpoint/2010/main" val="223574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600" dirty="0"/>
              <a:t>2. KAVRAMLARIN TİTİZ BİR DEĞERLENDİRMEYE TABİ TUTULMASI</a:t>
            </a:r>
          </a:p>
        </p:txBody>
      </p:sp>
    </p:spTree>
    <p:extLst>
      <p:ext uri="{BB962C8B-B14F-4D97-AF65-F5344CB8AC3E}">
        <p14:creationId xmlns:p14="http://schemas.microsoft.com/office/powerpoint/2010/main" val="4234729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3. KAVRAMLAR VE SOYUTLAMALAR YARDIMIYLA İLKE VE YASALAR ORTAYA KOYMAK  </a:t>
            </a:r>
          </a:p>
        </p:txBody>
      </p:sp>
    </p:spTree>
    <p:extLst>
      <p:ext uri="{BB962C8B-B14F-4D97-AF65-F5344CB8AC3E}">
        <p14:creationId xmlns:p14="http://schemas.microsoft.com/office/powerpoint/2010/main" val="204776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4602711" y="2093039"/>
            <a:ext cx="4488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/>
              <a:t>2. DERS</a:t>
            </a:r>
          </a:p>
        </p:txBody>
      </p:sp>
    </p:spTree>
    <p:extLst>
      <p:ext uri="{BB962C8B-B14F-4D97-AF65-F5344CB8AC3E}">
        <p14:creationId xmlns:p14="http://schemas.microsoft.com/office/powerpoint/2010/main" val="62787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/>
              <a:t>4. AKIL YÜRÜTMELERİN GÖZDEN GEÇİRİLMESİ VE İNCE AYRIMLARI ORTAYA KOYMA</a:t>
            </a:r>
          </a:p>
        </p:txBody>
      </p:sp>
    </p:spTree>
    <p:extLst>
      <p:ext uri="{BB962C8B-B14F-4D97-AF65-F5344CB8AC3E}">
        <p14:creationId xmlns:p14="http://schemas.microsoft.com/office/powerpoint/2010/main" val="75105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/>
              <a:t>5. İLK NEDENLER </a:t>
            </a:r>
          </a:p>
          <a:p>
            <a:pPr marL="0" indent="0" algn="ctr">
              <a:buNone/>
            </a:pPr>
            <a:r>
              <a:rPr lang="tr-TR" sz="6000" dirty="0"/>
              <a:t>VE EN ÜSTÜN İYİNİN ARAŞTIRILMASI MERKEZİNDE BİR DÜŞÜNME FAALİYETİNDE BULUNMA </a:t>
            </a:r>
          </a:p>
        </p:txBody>
      </p:sp>
    </p:spTree>
    <p:extLst>
      <p:ext uri="{BB962C8B-B14F-4D97-AF65-F5344CB8AC3E}">
        <p14:creationId xmlns:p14="http://schemas.microsoft.com/office/powerpoint/2010/main" val="3353725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5038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yapmak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9" y="1238491"/>
            <a:ext cx="11015552" cy="510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/>
              <a:t>6. HERHANGİ BİR KONUDA FELSEFENİN YÖNTEM İLKELERİNİ KULLANARAK DÜŞÜNCE ÜRETMEK </a:t>
            </a:r>
          </a:p>
        </p:txBody>
      </p:sp>
    </p:spTree>
    <p:extLst>
      <p:ext uri="{BB962C8B-B14F-4D97-AF65-F5344CB8AC3E}">
        <p14:creationId xmlns:p14="http://schemas.microsoft.com/office/powerpoint/2010/main" val="63976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7FD669-4E29-4540-9B54-91BAB09BFB13}"/>
              </a:ext>
            </a:extLst>
          </p:cNvPr>
          <p:cNvSpPr txBox="1"/>
          <p:nvPr/>
        </p:nvSpPr>
        <p:spPr>
          <a:xfrm>
            <a:off x="520861" y="1689903"/>
            <a:ext cx="11343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FELSEFE-EYLEM İLİŞKİSİ</a:t>
            </a:r>
          </a:p>
        </p:txBody>
      </p:sp>
    </p:spTree>
    <p:extLst>
      <p:ext uri="{BB962C8B-B14F-4D97-AF65-F5344CB8AC3E}">
        <p14:creationId xmlns:p14="http://schemas.microsoft.com/office/powerpoint/2010/main" val="159395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7FD669-4E29-4540-9B54-91BAB09BFB13}"/>
              </a:ext>
            </a:extLst>
          </p:cNvPr>
          <p:cNvSpPr txBox="1"/>
          <p:nvPr/>
        </p:nvSpPr>
        <p:spPr>
          <a:xfrm>
            <a:off x="393540" y="613457"/>
            <a:ext cx="11343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BİR YAŞAM TARZI OLARAK FELSEFE</a:t>
            </a:r>
          </a:p>
        </p:txBody>
      </p:sp>
    </p:spTree>
    <p:extLst>
      <p:ext uri="{BB962C8B-B14F-4D97-AF65-F5344CB8AC3E}">
        <p14:creationId xmlns:p14="http://schemas.microsoft.com/office/powerpoint/2010/main" val="1584669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4D3E-CC00-BD4A-B001-22B40CC3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64" y="0"/>
            <a:ext cx="9905998" cy="1334947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Felsefe GENEL BİR TANIMI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A97E9-FB1B-064B-9FCB-2E5300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01" y="1423686"/>
            <a:ext cx="11015552" cy="51044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6000" u="sng" dirty="0"/>
              <a:t>Felsefe, </a:t>
            </a:r>
            <a:r>
              <a:rPr lang="tr-TR" sz="6000" dirty="0"/>
              <a:t>insanın kendisi ve yaşadığı evren hakkında </a:t>
            </a:r>
            <a:r>
              <a:rPr lang="tr-TR" sz="6000" u="sng" dirty="0"/>
              <a:t>düzenli</a:t>
            </a:r>
            <a:r>
              <a:rPr lang="tr-TR" sz="6000" dirty="0"/>
              <a:t>, </a:t>
            </a:r>
            <a:r>
              <a:rPr lang="tr-TR" sz="6000" u="sng" dirty="0"/>
              <a:t>sistematik</a:t>
            </a:r>
            <a:r>
              <a:rPr lang="tr-TR" sz="6000" dirty="0"/>
              <a:t> ve </a:t>
            </a:r>
            <a:r>
              <a:rPr lang="tr-TR" sz="6000" u="sng" dirty="0"/>
              <a:t>tutarlı</a:t>
            </a:r>
            <a:r>
              <a:rPr lang="tr-TR" sz="6000" dirty="0"/>
              <a:t> bir görüş elde etme ve bunu bir </a:t>
            </a:r>
            <a:r>
              <a:rPr lang="tr-TR" sz="6000" u="sng" dirty="0"/>
              <a:t>yaşam biçimi</a:t>
            </a:r>
            <a:r>
              <a:rPr lang="tr-TR" sz="6000" dirty="0"/>
              <a:t>ne dönüştürme süreci ve çabasıdır.</a:t>
            </a:r>
          </a:p>
        </p:txBody>
      </p:sp>
    </p:spTree>
    <p:extLst>
      <p:ext uri="{BB962C8B-B14F-4D97-AF65-F5344CB8AC3E}">
        <p14:creationId xmlns:p14="http://schemas.microsoft.com/office/powerpoint/2010/main" val="2321692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0A0C6E3-187D-4E4D-9781-4A96ED0C420F}"/>
              </a:ext>
            </a:extLst>
          </p:cNvPr>
          <p:cNvSpPr txBox="1"/>
          <p:nvPr/>
        </p:nvSpPr>
        <p:spPr>
          <a:xfrm>
            <a:off x="1493135" y="266218"/>
            <a:ext cx="10405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FELSEFEYİ VAR KILAN İKİ TEMEL UNSUR</a:t>
            </a:r>
          </a:p>
          <a:p>
            <a:pPr algn="ctr"/>
            <a:endParaRPr lang="tr-TR" sz="7200" dirty="0"/>
          </a:p>
          <a:p>
            <a:pPr algn="ctr"/>
            <a:r>
              <a:rPr lang="tr-TR" sz="7200" dirty="0"/>
              <a:t>1. MERAK</a:t>
            </a:r>
          </a:p>
          <a:p>
            <a:pPr algn="ctr"/>
            <a:r>
              <a:rPr lang="tr-TR" sz="7200" dirty="0"/>
              <a:t>2. SORU</a:t>
            </a:r>
          </a:p>
        </p:txBody>
      </p:sp>
    </p:spTree>
    <p:extLst>
      <p:ext uri="{BB962C8B-B14F-4D97-AF65-F5344CB8AC3E}">
        <p14:creationId xmlns:p14="http://schemas.microsoft.com/office/powerpoint/2010/main" val="304282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AC1D274-70B8-5142-929C-7FAC0A7F9605}"/>
              </a:ext>
            </a:extLst>
          </p:cNvPr>
          <p:cNvSpPr txBox="1"/>
          <p:nvPr/>
        </p:nvSpPr>
        <p:spPr>
          <a:xfrm>
            <a:off x="1699030" y="1527858"/>
            <a:ext cx="9047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800" dirty="0"/>
              <a:t>FELSEFE </a:t>
            </a:r>
          </a:p>
          <a:p>
            <a:pPr algn="ctr"/>
            <a:r>
              <a:rPr lang="tr-TR" sz="8800" dirty="0"/>
              <a:t>SORULAR İÇİN </a:t>
            </a:r>
          </a:p>
          <a:p>
            <a:pPr algn="ctr"/>
            <a:r>
              <a:rPr lang="tr-TR" sz="8800" dirty="0"/>
              <a:t>ÇABALAMAKTIR.</a:t>
            </a:r>
          </a:p>
        </p:txBody>
      </p:sp>
    </p:spTree>
    <p:extLst>
      <p:ext uri="{BB962C8B-B14F-4D97-AF65-F5344CB8AC3E}">
        <p14:creationId xmlns:p14="http://schemas.microsoft.com/office/powerpoint/2010/main" val="3476676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AC1D274-70B8-5142-929C-7FAC0A7F9605}"/>
              </a:ext>
            </a:extLst>
          </p:cNvPr>
          <p:cNvSpPr txBox="1"/>
          <p:nvPr/>
        </p:nvSpPr>
        <p:spPr>
          <a:xfrm>
            <a:off x="-81024" y="370389"/>
            <a:ext cx="119566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FELSEFÎ SORUŞTURMANIN DÖRT BASAMAĞI: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SORU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KANIT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CEVAP</a:t>
            </a:r>
          </a:p>
          <a:p>
            <a:pPr marL="4572000" lvl="7" indent="-1371600">
              <a:buAutoNum type="arabicPeriod"/>
            </a:pPr>
            <a:r>
              <a:rPr lang="tr-TR" sz="6600" dirty="0"/>
              <a:t>ANLAM</a:t>
            </a:r>
          </a:p>
        </p:txBody>
      </p:sp>
    </p:spTree>
    <p:extLst>
      <p:ext uri="{BB962C8B-B14F-4D97-AF65-F5344CB8AC3E}">
        <p14:creationId xmlns:p14="http://schemas.microsoft.com/office/powerpoint/2010/main" val="3107448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9B3F826-EBE3-AD47-89D2-F33A7584E115}"/>
              </a:ext>
            </a:extLst>
          </p:cNvPr>
          <p:cNvSpPr txBox="1"/>
          <p:nvPr/>
        </p:nvSpPr>
        <p:spPr>
          <a:xfrm>
            <a:off x="0" y="856526"/>
            <a:ext cx="12813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/>
              <a:t>FELSEFEYİ ORTAYA ÇIKARAN SORU(N)LAR</a:t>
            </a:r>
          </a:p>
          <a:p>
            <a:endParaRPr lang="tr-TR" sz="4800" dirty="0"/>
          </a:p>
          <a:p>
            <a:pPr algn="just"/>
            <a:r>
              <a:rPr lang="tr-TR" sz="4800" dirty="0"/>
              <a:t>			HAYATIN ANLAMI NEDİR</a:t>
            </a:r>
          </a:p>
          <a:p>
            <a:pPr algn="just"/>
            <a:r>
              <a:rPr lang="tr-TR" sz="4800" dirty="0"/>
              <a:t>			HER ŞEY NEREDEN GELİR</a:t>
            </a:r>
          </a:p>
          <a:p>
            <a:pPr algn="just"/>
            <a:r>
              <a:rPr lang="tr-TR" sz="4800" dirty="0"/>
              <a:t>HAKİKATİN DOĞASI NEDİR, NASIL BİLİNİR</a:t>
            </a:r>
          </a:p>
          <a:p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58348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894696" y="2009519"/>
            <a:ext cx="106138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600" dirty="0"/>
              <a:t>DÜŞÜNME NEDİR?</a:t>
            </a:r>
          </a:p>
        </p:txBody>
      </p:sp>
    </p:spTree>
    <p:extLst>
      <p:ext uri="{BB962C8B-B14F-4D97-AF65-F5344CB8AC3E}">
        <p14:creationId xmlns:p14="http://schemas.microsoft.com/office/powerpoint/2010/main" val="263777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118257" y="1181618"/>
            <a:ext cx="11663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/>
              <a:t>FİLOZOF KİMDİR?</a:t>
            </a:r>
          </a:p>
          <a:p>
            <a:pPr algn="ctr"/>
            <a:r>
              <a:rPr lang="tr-TR" sz="4800" dirty="0"/>
              <a:t>FİLOZOF: PHİLOSOPHOS: BİLGELİKSEVER</a:t>
            </a:r>
          </a:p>
        </p:txBody>
      </p:sp>
    </p:spTree>
    <p:extLst>
      <p:ext uri="{BB962C8B-B14F-4D97-AF65-F5344CB8AC3E}">
        <p14:creationId xmlns:p14="http://schemas.microsoft.com/office/powerpoint/2010/main" val="1830018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1598346" y="2061294"/>
            <a:ext cx="884248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dirty="0"/>
              <a:t>FİLOZOF KİMDİR?</a:t>
            </a:r>
          </a:p>
          <a:p>
            <a:pPr algn="ctr"/>
            <a:r>
              <a:rPr lang="tr-TR" sz="5400" dirty="0"/>
              <a:t>DERİN DÜŞÜNEN İNSANDIR</a:t>
            </a:r>
          </a:p>
        </p:txBody>
      </p:sp>
    </p:spTree>
    <p:extLst>
      <p:ext uri="{BB962C8B-B14F-4D97-AF65-F5344CB8AC3E}">
        <p14:creationId xmlns:p14="http://schemas.microsoft.com/office/powerpoint/2010/main" val="2314157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1705749" y="2061294"/>
            <a:ext cx="8627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dirty="0"/>
              <a:t>DERİN DÜŞÜNMEK NEDİR?</a:t>
            </a:r>
          </a:p>
        </p:txBody>
      </p:sp>
    </p:spTree>
    <p:extLst>
      <p:ext uri="{BB962C8B-B14F-4D97-AF65-F5344CB8AC3E}">
        <p14:creationId xmlns:p14="http://schemas.microsoft.com/office/powerpoint/2010/main" val="2043141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739945" y="2061294"/>
            <a:ext cx="10559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dirty="0"/>
              <a:t>DERİN DÜŞÜNMEK: </a:t>
            </a:r>
          </a:p>
          <a:p>
            <a:pPr algn="ctr"/>
            <a:r>
              <a:rPr lang="tr-TR" sz="5400" dirty="0"/>
              <a:t>BİR ŞEYİN DÖRT SEBEBİNİ BİLMEK</a:t>
            </a:r>
          </a:p>
        </p:txBody>
      </p:sp>
    </p:spTree>
    <p:extLst>
      <p:ext uri="{BB962C8B-B14F-4D97-AF65-F5344CB8AC3E}">
        <p14:creationId xmlns:p14="http://schemas.microsoft.com/office/powerpoint/2010/main" val="4133212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838921" y="533435"/>
            <a:ext cx="107357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tr-TR" sz="5400" dirty="0"/>
              <a:t>MADDİ SEBEP</a:t>
            </a:r>
          </a:p>
          <a:p>
            <a:pPr marL="914400" indent="-914400" algn="ctr">
              <a:buAutoNum type="arabicPeriod"/>
            </a:pPr>
            <a:endParaRPr lang="tr-TR" sz="5400" dirty="0"/>
          </a:p>
          <a:p>
            <a:pPr algn="ctr"/>
            <a:r>
              <a:rPr lang="tr-TR" sz="5400" dirty="0"/>
              <a:t>«VAR MIDIR» SORUSUNUN CEVABI</a:t>
            </a:r>
          </a:p>
          <a:p>
            <a:pPr algn="ctr"/>
            <a:endParaRPr lang="tr-TR" sz="5400" dirty="0"/>
          </a:p>
          <a:p>
            <a:pPr algn="ctr"/>
            <a:r>
              <a:rPr lang="tr-TR" sz="4800" dirty="0"/>
              <a:t>BİR VARLIĞIN OLUŞUMUNDAKİ MADDİ UNSUR</a:t>
            </a:r>
          </a:p>
        </p:txBody>
      </p:sp>
    </p:spTree>
    <p:extLst>
      <p:ext uri="{BB962C8B-B14F-4D97-AF65-F5344CB8AC3E}">
        <p14:creationId xmlns:p14="http://schemas.microsoft.com/office/powerpoint/2010/main" val="1288136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640956" y="533436"/>
            <a:ext cx="109105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2. SÛRÎ/FORMEL SEBEP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«NEDİR» SORUSUNUN CEVABI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BİR VARLIĞIN OLUŞUMUNDAKİ ŞEKİLSEL UNSUR</a:t>
            </a:r>
          </a:p>
        </p:txBody>
      </p:sp>
    </p:spTree>
    <p:extLst>
      <p:ext uri="{BB962C8B-B14F-4D97-AF65-F5344CB8AC3E}">
        <p14:creationId xmlns:p14="http://schemas.microsoft.com/office/powerpoint/2010/main" val="1837752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895212" y="498712"/>
            <a:ext cx="109341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200" dirty="0"/>
              <a:t>3. FAİL/ETKİN SEBEP</a:t>
            </a:r>
          </a:p>
          <a:p>
            <a:pPr algn="ctr"/>
            <a:endParaRPr lang="tr-TR" sz="5200" dirty="0"/>
          </a:p>
          <a:p>
            <a:pPr algn="ctr"/>
            <a:r>
              <a:rPr lang="tr-TR" sz="5200" dirty="0"/>
              <a:t>«HANGİSİ» SORUSUNUN CEVABI</a:t>
            </a:r>
          </a:p>
          <a:p>
            <a:pPr algn="ctr"/>
            <a:endParaRPr lang="tr-TR" sz="5200" dirty="0"/>
          </a:p>
          <a:p>
            <a:pPr algn="ctr"/>
            <a:r>
              <a:rPr lang="tr-TR" sz="5200" dirty="0"/>
              <a:t>BİR VARLIĞI MEYDANA GETİREN UNSUR</a:t>
            </a:r>
          </a:p>
        </p:txBody>
      </p:sp>
    </p:spTree>
    <p:extLst>
      <p:ext uri="{BB962C8B-B14F-4D97-AF65-F5344CB8AC3E}">
        <p14:creationId xmlns:p14="http://schemas.microsoft.com/office/powerpoint/2010/main" val="836682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701863" y="245279"/>
            <a:ext cx="112547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4. GÂÎ/EREKSEL SEBEP</a:t>
            </a:r>
          </a:p>
          <a:p>
            <a:pPr algn="ctr"/>
            <a:endParaRPr lang="tr-TR" sz="6000" dirty="0"/>
          </a:p>
          <a:p>
            <a:pPr algn="ctr"/>
            <a:r>
              <a:rPr lang="tr-TR" sz="6000" dirty="0"/>
              <a:t>«NİÇİN» SORUSUNUN CEVABI</a:t>
            </a:r>
          </a:p>
          <a:p>
            <a:pPr algn="ctr"/>
            <a:endParaRPr lang="tr-TR" sz="6000" dirty="0"/>
          </a:p>
          <a:p>
            <a:pPr algn="ctr"/>
            <a:r>
              <a:rPr lang="tr-TR" sz="4800" dirty="0"/>
              <a:t>BİR VARLIĞIN MEYDANA GELİŞ NEDENİ</a:t>
            </a:r>
          </a:p>
        </p:txBody>
      </p:sp>
    </p:spTree>
    <p:extLst>
      <p:ext uri="{BB962C8B-B14F-4D97-AF65-F5344CB8AC3E}">
        <p14:creationId xmlns:p14="http://schemas.microsoft.com/office/powerpoint/2010/main" val="4170794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 KİMDİR</a:t>
            </a:r>
          </a:p>
          <a:p>
            <a:pPr algn="ctr"/>
            <a:endParaRPr lang="tr-TR" sz="4400" dirty="0"/>
          </a:p>
          <a:p>
            <a:pPr algn="ctr"/>
            <a:r>
              <a:rPr lang="tr-TR" sz="4400" u="sng" dirty="0"/>
              <a:t>FİLOZOF, </a:t>
            </a:r>
            <a:r>
              <a:rPr lang="tr-TR" sz="4400" dirty="0"/>
              <a:t>MANTIK KURALLARI ÇERÇEVESİNDE DERİN DÜŞÜNMEYİ SEVEN, BUNA ÇABALAYAN VE BU DÜŞÜNMENİN SONUÇLARINA UYGUN BİÇİMDE YAŞAYAN İNSANDIR. </a:t>
            </a:r>
          </a:p>
        </p:txBody>
      </p:sp>
    </p:spTree>
    <p:extLst>
      <p:ext uri="{BB962C8B-B14F-4D97-AF65-F5344CB8AC3E}">
        <p14:creationId xmlns:p14="http://schemas.microsoft.com/office/powerpoint/2010/main" val="1512013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 OLMANIN ŞARTLARI</a:t>
            </a:r>
          </a:p>
          <a:p>
            <a:pPr algn="ctr"/>
            <a:endParaRPr lang="tr-TR" sz="4400" dirty="0"/>
          </a:p>
          <a:p>
            <a:pPr marL="742950" indent="-742950">
              <a:buAutoNum type="arabicPeriod"/>
            </a:pPr>
            <a:r>
              <a:rPr lang="tr-TR" sz="4400" dirty="0"/>
              <a:t>DİNİ VE AHLAKİ DEĞERLERE BAĞLILIK </a:t>
            </a:r>
          </a:p>
          <a:p>
            <a:pPr marL="742950" indent="-742950">
              <a:buAutoNum type="arabicPeriod"/>
            </a:pPr>
            <a:r>
              <a:rPr lang="tr-TR" sz="4400" dirty="0"/>
              <a:t>KARARLI VE İSTİKRARLI ÇALIŞMA DİSİPLİNİNE SAHİP OLMAK </a:t>
            </a:r>
          </a:p>
          <a:p>
            <a:r>
              <a:rPr lang="tr-TR" sz="4400" dirty="0"/>
              <a:t>3. ARZULARINI KONTROL ETMEK </a:t>
            </a:r>
          </a:p>
          <a:p>
            <a:r>
              <a:rPr lang="tr-TR" sz="4400" dirty="0"/>
              <a:t>4. HAKİKATE ULAŞMAK İÇİN AKILLI VE YÖNTEMLİ ÇALIŞMAK</a:t>
            </a:r>
            <a:endParaRPr lang="tr-T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27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965180" y="1511808"/>
            <a:ext cx="108895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1500" dirty="0"/>
              <a:t>FELSEFE NEDİR?</a:t>
            </a:r>
          </a:p>
        </p:txBody>
      </p:sp>
    </p:spTree>
    <p:extLst>
      <p:ext uri="{BB962C8B-B14F-4D97-AF65-F5344CB8AC3E}">
        <p14:creationId xmlns:p14="http://schemas.microsoft.com/office/powerpoint/2010/main" val="1365851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FİLOZOFUN GÖREVİ NEDİR?</a:t>
            </a:r>
          </a:p>
          <a:p>
            <a:pPr algn="ctr"/>
            <a:endParaRPr lang="tr-TR" sz="4400" dirty="0"/>
          </a:p>
          <a:p>
            <a:pPr marL="742950" indent="-742950">
              <a:buAutoNum type="arabicPeriod"/>
            </a:pPr>
            <a:r>
              <a:rPr lang="tr-TR" sz="4400" dirty="0"/>
              <a:t>EVRENİ BİR BÜTÜN OLARAK KAVRAMAK VE AÇIKLAMAK </a:t>
            </a:r>
          </a:p>
          <a:p>
            <a:pPr marL="742950" indent="-742950">
              <a:buAutoNum type="arabicPeriod"/>
            </a:pPr>
            <a:r>
              <a:rPr lang="tr-TR" sz="4400" dirty="0"/>
              <a:t>EVRENSEL DÜZENİ GÖRMEK VE ONU VAR EDEN UNSURLARI ORTAYA ÇIKARMAKTIR.</a:t>
            </a:r>
          </a:p>
          <a:p>
            <a:pPr marL="742950" indent="-742950">
              <a:buAutoNum type="arabicPeriod"/>
            </a:pPr>
            <a:r>
              <a:rPr lang="tr-TR" sz="4400" dirty="0">
                <a:effectLst/>
              </a:rPr>
              <a:t>ELDE ETTİĞİ BİLGİYE UYGUN YAŞAMAK</a:t>
            </a:r>
          </a:p>
        </p:txBody>
      </p:sp>
    </p:spTree>
    <p:extLst>
      <p:ext uri="{BB962C8B-B14F-4D97-AF65-F5344CB8AC3E}">
        <p14:creationId xmlns:p14="http://schemas.microsoft.com/office/powerpoint/2010/main" val="1089584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4FE021-1526-DF4C-9E7E-9E91EF7092E4}"/>
              </a:ext>
            </a:extLst>
          </p:cNvPr>
          <p:cNvSpPr txBox="1"/>
          <p:nvPr/>
        </p:nvSpPr>
        <p:spPr>
          <a:xfrm>
            <a:off x="682752" y="2365248"/>
            <a:ext cx="109151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AMACI NEDİR?</a:t>
            </a:r>
          </a:p>
        </p:txBody>
      </p:sp>
    </p:spTree>
    <p:extLst>
      <p:ext uri="{BB962C8B-B14F-4D97-AF65-F5344CB8AC3E}">
        <p14:creationId xmlns:p14="http://schemas.microsoft.com/office/powerpoint/2010/main" val="3118682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4FE021-1526-DF4C-9E7E-9E91EF7092E4}"/>
              </a:ext>
            </a:extLst>
          </p:cNvPr>
          <p:cNvSpPr txBox="1"/>
          <p:nvPr/>
        </p:nvSpPr>
        <p:spPr>
          <a:xfrm>
            <a:off x="1995330" y="918412"/>
            <a:ext cx="908614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tr-TR" sz="6600" dirty="0"/>
              <a:t>KENDİNİ BİLMEK.</a:t>
            </a:r>
          </a:p>
          <a:p>
            <a:pPr algn="ctr"/>
            <a:r>
              <a:rPr lang="tr-TR" sz="6600" dirty="0"/>
              <a:t>KENDİNİ BİLEN EVRENİ </a:t>
            </a:r>
          </a:p>
          <a:p>
            <a:pPr algn="ctr"/>
            <a:r>
              <a:rPr lang="tr-TR" sz="6600" dirty="0"/>
              <a:t>VE </a:t>
            </a:r>
          </a:p>
          <a:p>
            <a:pPr algn="ctr"/>
            <a:r>
              <a:rPr lang="tr-TR" sz="6600" dirty="0"/>
              <a:t>RABBİNİ BİLİR</a:t>
            </a:r>
          </a:p>
        </p:txBody>
      </p:sp>
    </p:spTree>
    <p:extLst>
      <p:ext uri="{BB962C8B-B14F-4D97-AF65-F5344CB8AC3E}">
        <p14:creationId xmlns:p14="http://schemas.microsoft.com/office/powerpoint/2010/main" val="2991629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2. EVREN TASAVVURUNU DAHA SAĞLAM TEMELLERE OTURTMAK</a:t>
            </a:r>
          </a:p>
        </p:txBody>
      </p:sp>
    </p:spTree>
    <p:extLst>
      <p:ext uri="{BB962C8B-B14F-4D97-AF65-F5344CB8AC3E}">
        <p14:creationId xmlns:p14="http://schemas.microsoft.com/office/powerpoint/2010/main" val="2190774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EVREN TASAVVURU: </a:t>
            </a:r>
          </a:p>
          <a:p>
            <a:pPr algn="ctr"/>
            <a:endParaRPr lang="tr-TR" sz="6600" dirty="0"/>
          </a:p>
          <a:p>
            <a:pPr algn="ctr"/>
            <a:r>
              <a:rPr lang="tr-TR" sz="6600" dirty="0"/>
              <a:t>TANRI’YI, EVRENİ VE  İNSANI AÇIKLAYAN EN GENİŞ TEORİK MODELDİR.</a:t>
            </a:r>
          </a:p>
        </p:txBody>
      </p:sp>
    </p:spTree>
    <p:extLst>
      <p:ext uri="{BB962C8B-B14F-4D97-AF65-F5344CB8AC3E}">
        <p14:creationId xmlns:p14="http://schemas.microsoft.com/office/powerpoint/2010/main" val="969941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3. VARLIĞIN HAKİKATİNİ KAVRAMAK </a:t>
            </a:r>
          </a:p>
          <a:p>
            <a:pPr algn="ctr"/>
            <a:r>
              <a:rPr lang="tr-TR" sz="6000" dirty="0"/>
              <a:t>VE</a:t>
            </a:r>
          </a:p>
          <a:p>
            <a:pPr algn="ctr"/>
            <a:r>
              <a:rPr lang="tr-TR" sz="6000" dirty="0"/>
              <a:t> BU KAVRAYIŞLA UYUMLU BİR YAŞAM SÜRMEK</a:t>
            </a:r>
          </a:p>
        </p:txBody>
      </p:sp>
    </p:spTree>
    <p:extLst>
      <p:ext uri="{BB962C8B-B14F-4D97-AF65-F5344CB8AC3E}">
        <p14:creationId xmlns:p14="http://schemas.microsoft.com/office/powerpoint/2010/main" val="3379791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81363" y="2255674"/>
            <a:ext cx="116509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YÖNTEMİ NEDİR?</a:t>
            </a:r>
          </a:p>
        </p:txBody>
      </p:sp>
    </p:spTree>
    <p:extLst>
      <p:ext uri="{BB962C8B-B14F-4D97-AF65-F5344CB8AC3E}">
        <p14:creationId xmlns:p14="http://schemas.microsoft.com/office/powerpoint/2010/main" val="2664004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1. </a:t>
            </a:r>
            <a:r>
              <a:rPr lang="tr-TR" sz="6600" dirty="0"/>
              <a:t>SORUN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828172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2. </a:t>
            </a:r>
            <a:r>
              <a:rPr lang="tr-TR" sz="6600" dirty="0"/>
              <a:t>DÜŞÜNCE TARİHİ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312970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3. </a:t>
            </a:r>
            <a:r>
              <a:rPr lang="tr-TR" sz="6600" dirty="0"/>
              <a:t>AKIL YANİ BİLME YETİSİ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07586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0" y="1523384"/>
            <a:ext cx="11898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FELSEFE, </a:t>
            </a:r>
          </a:p>
          <a:p>
            <a:pPr algn="ctr"/>
            <a:r>
              <a:rPr lang="tr-TR" sz="6000" dirty="0"/>
              <a:t>DÜŞÜNSEL BİR SÜREÇTİR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669650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4. </a:t>
            </a:r>
            <a:r>
              <a:rPr lang="tr-TR" sz="6600" dirty="0"/>
              <a:t>AKIL YÜRÜTME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468229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5. </a:t>
            </a:r>
            <a:r>
              <a:rPr lang="tr-TR" sz="6600" dirty="0"/>
              <a:t>KONU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78881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6. </a:t>
            </a:r>
            <a:r>
              <a:rPr lang="tr-TR" sz="6600" dirty="0"/>
              <a:t>ŞÜPHE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1125637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7. </a:t>
            </a:r>
            <a:r>
              <a:rPr lang="tr-TR" sz="6600" dirty="0"/>
              <a:t>ELEŞTİRİ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1499952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489758" y="531047"/>
            <a:ext cx="117022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8. </a:t>
            </a:r>
            <a:r>
              <a:rPr lang="tr-TR" sz="6600" dirty="0"/>
              <a:t>KONUNUN KAVRAMLARINI</a:t>
            </a:r>
          </a:p>
          <a:p>
            <a:r>
              <a:rPr lang="tr-TR" sz="6600" dirty="0"/>
              <a:t>TANIMLAMA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237165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984371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9. </a:t>
            </a:r>
            <a:r>
              <a:rPr lang="tr-TR" sz="6600" dirty="0"/>
              <a:t>KAVRAMLAŞTIRMA /</a:t>
            </a:r>
          </a:p>
          <a:p>
            <a:r>
              <a:rPr lang="tr-TR" sz="6600" dirty="0"/>
              <a:t>TERİMİN ANLAMINI SABİTLEME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0999808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5066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10. </a:t>
            </a:r>
            <a:r>
              <a:rPr lang="tr-TR" sz="6600" dirty="0"/>
              <a:t>BİLGİLERİ SINIFLANDIRMA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0908628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11. </a:t>
            </a:r>
            <a:r>
              <a:rPr lang="tr-TR" sz="6600" dirty="0"/>
              <a:t>FARKLI GÖRÜŞLERİ</a:t>
            </a:r>
          </a:p>
          <a:p>
            <a:r>
              <a:rPr lang="tr-TR" sz="6600" dirty="0"/>
              <a:t>KARŞILAŞTIRMA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014699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12. </a:t>
            </a:r>
            <a:r>
              <a:rPr lang="tr-TR" sz="6600" dirty="0"/>
              <a:t>HÜKÜMDE BULUNMA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932266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92185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13. </a:t>
            </a:r>
            <a:r>
              <a:rPr lang="tr-TR" sz="6600" dirty="0"/>
              <a:t>HÜKMÜN DOĞRULUĞUNU</a:t>
            </a:r>
          </a:p>
          <a:p>
            <a:r>
              <a:rPr lang="tr-TR" sz="6600" dirty="0"/>
              <a:t>TEST ETME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37033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-127321" y="423789"/>
            <a:ext cx="118987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TEORİK DÜŞÜNCE,</a:t>
            </a:r>
          </a:p>
          <a:p>
            <a:pPr algn="ctr"/>
            <a:r>
              <a:rPr lang="tr-TR" sz="6000" dirty="0"/>
              <a:t>BİR OLAYI VEYA OLGUYU NEDENLERİ, NİTELİKLERİ, AMAÇLARI, İLİŞKİLERİ VE ZAMANSAL BOYUTLARI İLE AÇIKLAMAKTIR.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616908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14. </a:t>
            </a:r>
            <a:r>
              <a:rPr lang="tr-TR" sz="6600" dirty="0"/>
              <a:t>HÜKMÜN TUTARLILIĞINI</a:t>
            </a:r>
          </a:p>
          <a:p>
            <a:r>
              <a:rPr lang="tr-TR" sz="6600" dirty="0"/>
              <a:t>TEST ETME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6349316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15. </a:t>
            </a:r>
            <a:r>
              <a:rPr lang="tr-TR" sz="6600" dirty="0"/>
              <a:t>SİSTEMLEŞTİRME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412373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81363" y="2255674"/>
            <a:ext cx="10976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YARARI NEDİR?</a:t>
            </a:r>
          </a:p>
        </p:txBody>
      </p:sp>
    </p:spTree>
    <p:extLst>
      <p:ext uri="{BB962C8B-B14F-4D97-AF65-F5344CB8AC3E}">
        <p14:creationId xmlns:p14="http://schemas.microsoft.com/office/powerpoint/2010/main" val="40248401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CB4CFB9-5EBC-134E-8D19-B9B8E34A0132}"/>
              </a:ext>
            </a:extLst>
          </p:cNvPr>
          <p:cNvSpPr txBox="1"/>
          <p:nvPr/>
        </p:nvSpPr>
        <p:spPr>
          <a:xfrm>
            <a:off x="346162" y="671332"/>
            <a:ext cx="11274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1. FELSEFE OLMUŞ OLANI, </a:t>
            </a:r>
          </a:p>
          <a:p>
            <a:pPr algn="ctr"/>
            <a:r>
              <a:rPr lang="tr-TR" sz="5400" dirty="0"/>
              <a:t>OLMAKTA OLANI VE </a:t>
            </a:r>
          </a:p>
          <a:p>
            <a:pPr algn="ctr"/>
            <a:r>
              <a:rPr lang="tr-TR" sz="5400" dirty="0"/>
              <a:t>OLACAK OLANI DAHA İYİ BİLME, </a:t>
            </a:r>
          </a:p>
          <a:p>
            <a:pPr algn="ctr"/>
            <a:r>
              <a:rPr lang="tr-TR" sz="5400" dirty="0"/>
              <a:t>KAVRAMA VE </a:t>
            </a:r>
          </a:p>
          <a:p>
            <a:pPr algn="ctr"/>
            <a:r>
              <a:rPr lang="tr-TR" sz="5400" dirty="0"/>
              <a:t>YORUMLAMA </a:t>
            </a:r>
          </a:p>
          <a:p>
            <a:pPr algn="ctr"/>
            <a:r>
              <a:rPr lang="tr-TR" sz="5400" dirty="0"/>
              <a:t>İMKANI SAĞLAR.</a:t>
            </a:r>
          </a:p>
        </p:txBody>
      </p:sp>
    </p:spTree>
    <p:extLst>
      <p:ext uri="{BB962C8B-B14F-4D97-AF65-F5344CB8AC3E}">
        <p14:creationId xmlns:p14="http://schemas.microsoft.com/office/powerpoint/2010/main" val="39490139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2583183-6EE2-2741-A13E-91335162229D}"/>
              </a:ext>
            </a:extLst>
          </p:cNvPr>
          <p:cNvSpPr txBox="1"/>
          <p:nvPr/>
        </p:nvSpPr>
        <p:spPr>
          <a:xfrm>
            <a:off x="1105502" y="509287"/>
            <a:ext cx="1083957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2. FELSEFE İNSANA YAŞAMI BOYUNCA ZİHNİ VE AMELİ BÜTÜNLÜK/TUTARLILIK SAĞLAR</a:t>
            </a:r>
          </a:p>
        </p:txBody>
      </p:sp>
    </p:spTree>
    <p:extLst>
      <p:ext uri="{BB962C8B-B14F-4D97-AF65-F5344CB8AC3E}">
        <p14:creationId xmlns:p14="http://schemas.microsoft.com/office/powerpoint/2010/main" val="13319390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84AEF23-30D8-1C46-BB13-8779E0F436C6}"/>
              </a:ext>
            </a:extLst>
          </p:cNvPr>
          <p:cNvSpPr txBox="1"/>
          <p:nvPr/>
        </p:nvSpPr>
        <p:spPr>
          <a:xfrm>
            <a:off x="1578015" y="671331"/>
            <a:ext cx="87504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3. FELSEFE İNSAN RUHUNUN IZDIRABINI DİNDİRİR</a:t>
            </a:r>
          </a:p>
        </p:txBody>
      </p:sp>
    </p:spTree>
    <p:extLst>
      <p:ext uri="{BB962C8B-B14F-4D97-AF65-F5344CB8AC3E}">
        <p14:creationId xmlns:p14="http://schemas.microsoft.com/office/powerpoint/2010/main" val="30008689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836A060-7616-5944-A450-13E5328EE9A2}"/>
              </a:ext>
            </a:extLst>
          </p:cNvPr>
          <p:cNvSpPr txBox="1"/>
          <p:nvPr/>
        </p:nvSpPr>
        <p:spPr>
          <a:xfrm>
            <a:off x="1572768" y="1901952"/>
            <a:ext cx="982192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İLGİLENDİĞİ </a:t>
            </a:r>
          </a:p>
          <a:p>
            <a:pPr algn="ctr"/>
            <a:r>
              <a:rPr lang="tr-TR" sz="6600" dirty="0"/>
              <a:t>KONULAR NELERDİR?</a:t>
            </a:r>
          </a:p>
        </p:txBody>
      </p:sp>
    </p:spTree>
    <p:extLst>
      <p:ext uri="{BB962C8B-B14F-4D97-AF65-F5344CB8AC3E}">
        <p14:creationId xmlns:p14="http://schemas.microsoft.com/office/powerpoint/2010/main" val="26581876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D6DFE6-81ED-A248-A747-632622B3642D}"/>
              </a:ext>
            </a:extLst>
          </p:cNvPr>
          <p:cNvSpPr txBox="1"/>
          <p:nvPr/>
        </p:nvSpPr>
        <p:spPr>
          <a:xfrm>
            <a:off x="277792" y="601883"/>
            <a:ext cx="11563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FELSEFENİN BAŞLICA ALANLARI</a:t>
            </a:r>
          </a:p>
          <a:p>
            <a:pPr algn="ctr"/>
            <a:endParaRPr lang="tr-TR" sz="4000" dirty="0"/>
          </a:p>
          <a:p>
            <a:pPr marL="742950" indent="-742950" algn="ctr">
              <a:buAutoNum type="arabicPeriod"/>
            </a:pPr>
            <a:r>
              <a:rPr lang="tr-TR" sz="4000" dirty="0"/>
              <a:t>METAFİZİK: FİZİK ÖTESİ HAKİKAT HAKKINDA ALGISAL DENEYİMİN VE BİLİMİN ÖTESİNE GEÇEN SORULAR SORAR. </a:t>
            </a:r>
          </a:p>
          <a:p>
            <a:pPr algn="ctr"/>
            <a:r>
              <a:rPr lang="tr-TR" sz="4000" dirty="0"/>
              <a:t>METAFİZİK MESELELER: ÖZGÜR İRADE, ZİHİN-BEDEN İLİŞKİSİ, DOĞAÜSTÜ VAROLUŞ, ÖLÜMSÜZLÜK, VARLIĞIN DOĞASI</a:t>
            </a:r>
          </a:p>
        </p:txBody>
      </p:sp>
    </p:spTree>
    <p:extLst>
      <p:ext uri="{BB962C8B-B14F-4D97-AF65-F5344CB8AC3E}">
        <p14:creationId xmlns:p14="http://schemas.microsoft.com/office/powerpoint/2010/main" val="28111160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19313F1-32B0-8149-BA17-743D98CE215D}"/>
              </a:ext>
            </a:extLst>
          </p:cNvPr>
          <p:cNvSpPr txBox="1"/>
          <p:nvPr/>
        </p:nvSpPr>
        <p:spPr>
          <a:xfrm>
            <a:off x="428264" y="1031431"/>
            <a:ext cx="11505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/>
              <a:t>2. EPİSTEMOLOJİ: BİLGİNİN DOĞASI, KÖKENİ VE MÜMKÜN OLUP OLMADIĞI İLE İLGİLİ MESELELERİ ELE ALIR. </a:t>
            </a:r>
          </a:p>
        </p:txBody>
      </p:sp>
    </p:spTree>
    <p:extLst>
      <p:ext uri="{BB962C8B-B14F-4D97-AF65-F5344CB8AC3E}">
        <p14:creationId xmlns:p14="http://schemas.microsoft.com/office/powerpoint/2010/main" val="2180209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30E838-FF28-2F4E-BE25-2A2A25124D0D}"/>
              </a:ext>
            </a:extLst>
          </p:cNvPr>
          <p:cNvSpPr txBox="1"/>
          <p:nvPr/>
        </p:nvSpPr>
        <p:spPr>
          <a:xfrm>
            <a:off x="1064871" y="1076444"/>
            <a:ext cx="105798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3. AHLAK: İYİ-KÖTÜ, ERDEM-ERDEMSİZLİK, KİŞİLİK-KARAKTER VB. MESELELERİ ELE ALIR.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31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104172" y="458513"/>
            <a:ext cx="118987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FELSEFE; </a:t>
            </a:r>
          </a:p>
          <a:p>
            <a:pPr algn="ctr"/>
            <a:r>
              <a:rPr lang="tr-TR" sz="6000" dirty="0"/>
              <a:t>VARLIĞA, BİLGİYE VE AHLAKA YÖNELİK SORULARIN ELE ALINDIĞI BİR TEORİK DÜŞÜNME İŞLEMİDİR. 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4213609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FC7CC13-4259-5C4B-AB2E-976FD9519DD2}"/>
              </a:ext>
            </a:extLst>
          </p:cNvPr>
          <p:cNvSpPr txBox="1"/>
          <p:nvPr/>
        </p:nvSpPr>
        <p:spPr>
          <a:xfrm>
            <a:off x="370391" y="648183"/>
            <a:ext cx="111811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4. SİYASET: DEVLETİN DOĞASI VE KÖKENİ, HAKİMİYET, GÜÇ KULLANIMI, İDEAL TOPLUM VE DEVLET DÜZENİ, SOSYAL STATÜ, SİYASAL VE SOSYAL DEĞİŞİM GİBİ MESELELERİ ELE ALIR. </a:t>
            </a:r>
          </a:p>
        </p:txBody>
      </p:sp>
    </p:spTree>
    <p:extLst>
      <p:ext uri="{BB962C8B-B14F-4D97-AF65-F5344CB8AC3E}">
        <p14:creationId xmlns:p14="http://schemas.microsoft.com/office/powerpoint/2010/main" val="24444892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88AFFC-C5F6-4647-B44B-AE5BB85C413D}"/>
              </a:ext>
            </a:extLst>
          </p:cNvPr>
          <p:cNvSpPr txBox="1"/>
          <p:nvPr/>
        </p:nvSpPr>
        <p:spPr>
          <a:xfrm>
            <a:off x="960699" y="729205"/>
            <a:ext cx="10556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5. MANTIK: DOĞRU AKIL YÜRÜTMENİN YOLUNU ORTAYA KOYMAKLA İLGİLENİR.</a:t>
            </a:r>
          </a:p>
        </p:txBody>
      </p:sp>
    </p:spTree>
    <p:extLst>
      <p:ext uri="{BB962C8B-B14F-4D97-AF65-F5344CB8AC3E}">
        <p14:creationId xmlns:p14="http://schemas.microsoft.com/office/powerpoint/2010/main" val="16286891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1E314B5-FCA3-D441-91BA-285FA128360E}"/>
              </a:ext>
            </a:extLst>
          </p:cNvPr>
          <p:cNvSpPr txBox="1"/>
          <p:nvPr/>
        </p:nvSpPr>
        <p:spPr>
          <a:xfrm>
            <a:off x="-138897" y="1267041"/>
            <a:ext cx="129057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FELSEFENİN YAKIN İLİŞKİLİ OLDUĞU ALANLAR:</a:t>
            </a:r>
          </a:p>
          <a:p>
            <a:pPr algn="ctr"/>
            <a:r>
              <a:rPr lang="tr-TR" sz="6600" dirty="0"/>
              <a:t>DİN, BİLİM VE AHLAK</a:t>
            </a:r>
          </a:p>
        </p:txBody>
      </p:sp>
    </p:spTree>
    <p:extLst>
      <p:ext uri="{BB962C8B-B14F-4D97-AF65-F5344CB8AC3E}">
        <p14:creationId xmlns:p14="http://schemas.microsoft.com/office/powerpoint/2010/main" val="39206990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544404" y="2500132"/>
            <a:ext cx="501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/>
              <a:t>2.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104172" y="458513"/>
            <a:ext cx="118987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tr-TR" sz="6000" dirty="0"/>
              <a:t>ADIM: SORULAR OLUŞTURMA</a:t>
            </a:r>
          </a:p>
          <a:p>
            <a:pPr marL="1143000" indent="-1143000" algn="ctr">
              <a:buAutoNum type="arabicPeriod"/>
            </a:pPr>
            <a:r>
              <a:rPr lang="tr-TR" sz="6000" dirty="0"/>
              <a:t>KAVRAMLARI TAHLİL ETME</a:t>
            </a:r>
          </a:p>
          <a:p>
            <a:pPr marL="1143000" indent="-1143000" algn="ctr">
              <a:buAutoNum type="arabicPeriod"/>
            </a:pPr>
            <a:r>
              <a:rPr lang="tr-TR" sz="6000" dirty="0"/>
              <a:t>ARGÜMANLAR GELİŞTİRME</a:t>
            </a:r>
          </a:p>
          <a:p>
            <a:pPr marL="1143000" indent="-1143000" algn="ctr">
              <a:buAutoNum type="arabicPeriod"/>
            </a:pPr>
            <a:r>
              <a:rPr lang="tr-TR" sz="6000" dirty="0"/>
              <a:t>MANTIK KURALLARINA UYGUN CEVAP BULMA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427826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104172" y="458513"/>
            <a:ext cx="118987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FELSEFE, </a:t>
            </a:r>
          </a:p>
          <a:p>
            <a:pPr algn="ctr"/>
            <a:r>
              <a:rPr lang="tr-TR" sz="6000" dirty="0"/>
              <a:t>AMAÇLARI DOĞRULTUSUNDA KONULARINI YÖNTEM İLKELERİYLE İNCELEYEN VE TEMELLENDİRMELER YAPAN DÜŞÜNCE TARZIDIR.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109394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749</TotalTime>
  <Words>885</Words>
  <Application>Microsoft Macintosh PowerPoint</Application>
  <PresentationFormat>Geniş ekran</PresentationFormat>
  <Paragraphs>233</Paragraphs>
  <Slides>73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73</vt:i4>
      </vt:variant>
    </vt:vector>
  </HeadingPairs>
  <TitlesOfParts>
    <vt:vector size="77" baseType="lpstr">
      <vt:lpstr>Arial</vt:lpstr>
      <vt:lpstr>Calibri</vt:lpstr>
      <vt:lpstr>Century Gothic</vt:lpstr>
      <vt:lpstr>Ağ Gözü</vt:lpstr>
      <vt:lpstr>felsefE TARİHİ-I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Felsefe yapmak NEDİR?</vt:lpstr>
      <vt:lpstr>Felsefe yapmak NEDİR?</vt:lpstr>
      <vt:lpstr>Felsefe yapmak NEDİR?</vt:lpstr>
      <vt:lpstr>Felsefe yapmak NEDİR?</vt:lpstr>
      <vt:lpstr>Felsefe yapmak NEDİR?</vt:lpstr>
      <vt:lpstr>Felsefe yapmak NEDİR?</vt:lpstr>
      <vt:lpstr>PowerPoint Sunusu</vt:lpstr>
      <vt:lpstr>PowerPoint Sunusu</vt:lpstr>
      <vt:lpstr>Felsefe GENEL BİR TANIMI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130</cp:revision>
  <dcterms:created xsi:type="dcterms:W3CDTF">2019-06-29T07:56:24Z</dcterms:created>
  <dcterms:modified xsi:type="dcterms:W3CDTF">2019-09-30T06:57:19Z</dcterms:modified>
</cp:coreProperties>
</file>