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7"/>
  </p:notesMasterIdLst>
  <p:sldIdLst>
    <p:sldId id="256" r:id="rId2"/>
    <p:sldId id="262" r:id="rId3"/>
    <p:sldId id="263" r:id="rId4"/>
    <p:sldId id="303" r:id="rId5"/>
    <p:sldId id="377" r:id="rId6"/>
    <p:sldId id="378" r:id="rId7"/>
    <p:sldId id="304" r:id="rId8"/>
    <p:sldId id="429" r:id="rId9"/>
    <p:sldId id="306" r:id="rId10"/>
    <p:sldId id="433" r:id="rId11"/>
    <p:sldId id="434" r:id="rId12"/>
    <p:sldId id="430" r:id="rId13"/>
    <p:sldId id="422" r:id="rId14"/>
    <p:sldId id="423" r:id="rId15"/>
    <p:sldId id="424" r:id="rId16"/>
    <p:sldId id="425" r:id="rId17"/>
    <p:sldId id="426" r:id="rId18"/>
    <p:sldId id="427" r:id="rId19"/>
    <p:sldId id="435" r:id="rId20"/>
    <p:sldId id="428" r:id="rId21"/>
    <p:sldId id="421" r:id="rId22"/>
    <p:sldId id="379" r:id="rId23"/>
    <p:sldId id="380" r:id="rId24"/>
    <p:sldId id="431" r:id="rId25"/>
    <p:sldId id="305" r:id="rId26"/>
    <p:sldId id="381" r:id="rId27"/>
    <p:sldId id="383" r:id="rId28"/>
    <p:sldId id="385" r:id="rId29"/>
    <p:sldId id="386" r:id="rId30"/>
    <p:sldId id="384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418" r:id="rId41"/>
    <p:sldId id="316" r:id="rId42"/>
    <p:sldId id="317" r:id="rId43"/>
    <p:sldId id="318" r:id="rId44"/>
    <p:sldId id="319" r:id="rId45"/>
    <p:sldId id="419" r:id="rId46"/>
    <p:sldId id="332" r:id="rId47"/>
    <p:sldId id="333" r:id="rId48"/>
    <p:sldId id="320" r:id="rId49"/>
    <p:sldId id="390" r:id="rId50"/>
    <p:sldId id="392" r:id="rId51"/>
    <p:sldId id="393" r:id="rId52"/>
    <p:sldId id="321" r:id="rId53"/>
    <p:sldId id="322" r:id="rId54"/>
    <p:sldId id="323" r:id="rId55"/>
    <p:sldId id="324" r:id="rId56"/>
    <p:sldId id="395" r:id="rId57"/>
    <p:sldId id="396" r:id="rId58"/>
    <p:sldId id="397" r:id="rId59"/>
    <p:sldId id="326" r:id="rId60"/>
    <p:sldId id="394" r:id="rId61"/>
    <p:sldId id="327" r:id="rId62"/>
    <p:sldId id="328" r:id="rId63"/>
    <p:sldId id="398" r:id="rId64"/>
    <p:sldId id="399" r:id="rId65"/>
    <p:sldId id="400" r:id="rId66"/>
    <p:sldId id="401" r:id="rId67"/>
    <p:sldId id="329" r:id="rId68"/>
    <p:sldId id="330" r:id="rId69"/>
    <p:sldId id="420" r:id="rId70"/>
    <p:sldId id="331" r:id="rId71"/>
    <p:sldId id="334" r:id="rId72"/>
    <p:sldId id="335" r:id="rId73"/>
    <p:sldId id="337" r:id="rId74"/>
    <p:sldId id="338" r:id="rId75"/>
    <p:sldId id="339" r:id="rId76"/>
    <p:sldId id="382" r:id="rId77"/>
    <p:sldId id="341" r:id="rId78"/>
    <p:sldId id="342" r:id="rId79"/>
    <p:sldId id="344" r:id="rId80"/>
    <p:sldId id="345" r:id="rId81"/>
    <p:sldId id="346" r:id="rId82"/>
    <p:sldId id="347" r:id="rId83"/>
    <p:sldId id="349" r:id="rId84"/>
    <p:sldId id="402" r:id="rId85"/>
    <p:sldId id="302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55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2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2-a</a:t>
            </a:r>
            <a:r>
              <a:rPr lang="tr-TR"/>
              <a:t>, b-c </a:t>
            </a:r>
            <a:r>
              <a:rPr lang="tr-TR" dirty="0"/>
              <a:t>burada kaldı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94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72" y="265966"/>
            <a:ext cx="8676222" cy="2187867"/>
          </a:xfrm>
        </p:spPr>
        <p:txBody>
          <a:bodyPr>
            <a:normAutofit/>
          </a:bodyPr>
          <a:lstStyle/>
          <a:p>
            <a:r>
              <a:rPr lang="tr-TR" sz="8000" dirty="0" err="1"/>
              <a:t>felsefE</a:t>
            </a:r>
            <a:r>
              <a:rPr lang="tr-TR" sz="8000" dirty="0"/>
              <a:t> TARİHİ-I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324093" y="671332"/>
            <a:ext cx="107644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YUNANLILARIN BULUŞU:</a:t>
            </a:r>
          </a:p>
          <a:p>
            <a:pPr algn="ctr"/>
            <a:r>
              <a:rPr lang="tr-TR" sz="6000" dirty="0"/>
              <a:t>RASYONEL İSPAT KAVRAMI</a:t>
            </a:r>
          </a:p>
          <a:p>
            <a:pPr algn="ctr"/>
            <a:r>
              <a:rPr lang="tr-TR" sz="6000" dirty="0"/>
              <a:t>VE </a:t>
            </a:r>
          </a:p>
          <a:p>
            <a:pPr algn="ctr"/>
            <a:r>
              <a:rPr lang="tr-TR" sz="6000" dirty="0"/>
              <a:t>BUNUN ARACI OLARAK</a:t>
            </a:r>
          </a:p>
          <a:p>
            <a:pPr algn="ctr"/>
            <a:r>
              <a:rPr lang="tr-TR" sz="6000" dirty="0"/>
              <a:t>TEORİ KAVRAMI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01955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405115" y="185195"/>
            <a:ext cx="1076445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YUNANLILARIN AMACI:</a:t>
            </a:r>
          </a:p>
          <a:p>
            <a:pPr algn="ctr"/>
            <a:endParaRPr lang="tr-TR" sz="2800" dirty="0"/>
          </a:p>
          <a:p>
            <a:pPr algn="ctr"/>
            <a:r>
              <a:rPr lang="tr-TR" sz="5400" dirty="0"/>
              <a:t>1. PARÇALI DEĞİL </a:t>
            </a:r>
          </a:p>
          <a:p>
            <a:pPr algn="ctr"/>
            <a:r>
              <a:rPr lang="tr-TR" sz="5400" dirty="0"/>
              <a:t>BÜTÜNCÜL BİLGİYE, </a:t>
            </a:r>
          </a:p>
          <a:p>
            <a:pPr algn="ctr"/>
            <a:endParaRPr lang="tr-TR" dirty="0"/>
          </a:p>
          <a:p>
            <a:pPr algn="ctr"/>
            <a:r>
              <a:rPr lang="tr-TR" sz="5400" dirty="0"/>
              <a:t>2. EVRENSEL DELİLLERLE DESTEKLENEN KAPSAMLI VE SİSTEMATİK AÇIKLAMALARA ULAŞMAK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42049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724729"/>
            <a:ext cx="116304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FELSEFENİN ORTAYA ÇIKIŞI: BİR YUNAN MUCİZESİNDEN BAHSEDEBİLİR MİYİZ?</a:t>
            </a:r>
          </a:p>
        </p:txBody>
      </p:sp>
    </p:spTree>
    <p:extLst>
      <p:ext uri="{BB962C8B-B14F-4D97-AF65-F5344CB8AC3E}">
        <p14:creationId xmlns:p14="http://schemas.microsoft.com/office/powerpoint/2010/main" val="398672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ANTİK YUNAN TOPLUMU VE KÜLTÜRÜNÜN DOĞU İLE İLİŞKİSİ </a:t>
            </a:r>
          </a:p>
        </p:txBody>
      </p:sp>
    </p:spTree>
    <p:extLst>
      <p:ext uri="{BB962C8B-B14F-4D97-AF65-F5344CB8AC3E}">
        <p14:creationId xmlns:p14="http://schemas.microsoft.com/office/powerpoint/2010/main" val="201584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M.Ö. VIII. YÜZYIL:</a:t>
            </a:r>
          </a:p>
          <a:p>
            <a:pPr algn="ctr"/>
            <a:r>
              <a:rPr lang="tr-TR" sz="8000" dirty="0"/>
              <a:t>DOĞU ETKİSİNİN ZİRVE DÖNEMİ</a:t>
            </a:r>
          </a:p>
        </p:txBody>
      </p:sp>
    </p:spTree>
    <p:extLst>
      <p:ext uri="{BB962C8B-B14F-4D97-AF65-F5344CB8AC3E}">
        <p14:creationId xmlns:p14="http://schemas.microsoft.com/office/powerpoint/2010/main" val="302532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ETKİ ALANLARI:</a:t>
            </a:r>
          </a:p>
          <a:p>
            <a:pPr algn="ctr"/>
            <a:endParaRPr lang="tr-TR" sz="8000" dirty="0"/>
          </a:p>
          <a:p>
            <a:pPr algn="ctr"/>
            <a:r>
              <a:rPr lang="tr-TR" sz="8000" dirty="0"/>
              <a:t>1. ZANAATLER</a:t>
            </a:r>
          </a:p>
        </p:txBody>
      </p:sp>
    </p:spTree>
    <p:extLst>
      <p:ext uri="{BB962C8B-B14F-4D97-AF65-F5344CB8AC3E}">
        <p14:creationId xmlns:p14="http://schemas.microsoft.com/office/powerpoint/2010/main" val="272559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ETKİ ALANLARI:</a:t>
            </a:r>
          </a:p>
          <a:p>
            <a:pPr algn="ctr"/>
            <a:endParaRPr lang="tr-TR" sz="8000" dirty="0"/>
          </a:p>
          <a:p>
            <a:pPr algn="ctr"/>
            <a:r>
              <a:rPr lang="tr-TR" sz="8000" dirty="0"/>
              <a:t>2. BÜYÜCÜLÜK VE TIP</a:t>
            </a:r>
          </a:p>
        </p:txBody>
      </p:sp>
    </p:spTree>
    <p:extLst>
      <p:ext uri="{BB962C8B-B14F-4D97-AF65-F5344CB8AC3E}">
        <p14:creationId xmlns:p14="http://schemas.microsoft.com/office/powerpoint/2010/main" val="1515227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ETKİ ALANLARI:</a:t>
            </a:r>
          </a:p>
          <a:p>
            <a:pPr algn="ctr"/>
            <a:endParaRPr lang="tr-TR" sz="8000" dirty="0"/>
          </a:p>
          <a:p>
            <a:pPr algn="ctr"/>
            <a:r>
              <a:rPr lang="tr-TR" sz="8000" dirty="0"/>
              <a:t>3. DİNİ DÜŞÜNCE</a:t>
            </a:r>
          </a:p>
        </p:txBody>
      </p:sp>
    </p:spTree>
    <p:extLst>
      <p:ext uri="{BB962C8B-B14F-4D97-AF65-F5344CB8AC3E}">
        <p14:creationId xmlns:p14="http://schemas.microsoft.com/office/powerpoint/2010/main" val="324345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ETKİ ALANLARI:</a:t>
            </a:r>
          </a:p>
          <a:p>
            <a:pPr algn="ctr"/>
            <a:endParaRPr lang="tr-TR" sz="8000" dirty="0"/>
          </a:p>
          <a:p>
            <a:pPr algn="ctr"/>
            <a:r>
              <a:rPr lang="tr-TR" sz="8000" dirty="0"/>
              <a:t>4. EDEBİYAT</a:t>
            </a:r>
          </a:p>
        </p:txBody>
      </p:sp>
    </p:spTree>
    <p:extLst>
      <p:ext uri="{BB962C8B-B14F-4D97-AF65-F5344CB8AC3E}">
        <p14:creationId xmlns:p14="http://schemas.microsoft.com/office/powerpoint/2010/main" val="166523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ETKİ ALANLARI:</a:t>
            </a:r>
          </a:p>
          <a:p>
            <a:pPr algn="ctr"/>
            <a:endParaRPr lang="tr-TR" sz="8000" dirty="0"/>
          </a:p>
          <a:p>
            <a:pPr algn="ctr"/>
            <a:r>
              <a:rPr lang="tr-TR" sz="8000" dirty="0"/>
              <a:t>5. BİLİMSEL DÜŞÜNCE</a:t>
            </a:r>
          </a:p>
        </p:txBody>
      </p:sp>
    </p:spTree>
    <p:extLst>
      <p:ext uri="{BB962C8B-B14F-4D97-AF65-F5344CB8AC3E}">
        <p14:creationId xmlns:p14="http://schemas.microsoft.com/office/powerpoint/2010/main" val="100749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602711" y="2093039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5.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324091" y="539534"/>
            <a:ext cx="116304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BAŞARININ SIRRI:</a:t>
            </a:r>
          </a:p>
          <a:p>
            <a:pPr algn="ctr"/>
            <a:r>
              <a:rPr lang="tr-TR" sz="8000" dirty="0"/>
              <a:t>DİĞER KÜLTÜRLERİN ETKİSİNE AÇIK OLMAK!!!!</a:t>
            </a:r>
          </a:p>
        </p:txBody>
      </p:sp>
    </p:spTree>
    <p:extLst>
      <p:ext uri="{BB962C8B-B14F-4D97-AF65-F5344CB8AC3E}">
        <p14:creationId xmlns:p14="http://schemas.microsoft.com/office/powerpoint/2010/main" val="287704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215906" y="437859"/>
            <a:ext cx="9634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ANTİK YUNAN FELSEFESİNİN DÖNEMLERİ VE ÖZELLİKLERİ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F7A302-2128-C545-B0F3-5E078A177859}"/>
              </a:ext>
            </a:extLst>
          </p:cNvPr>
          <p:cNvSpPr txBox="1"/>
          <p:nvPr/>
        </p:nvSpPr>
        <p:spPr>
          <a:xfrm>
            <a:off x="0" y="2384385"/>
            <a:ext cx="12388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M.Ö. 600 	KOZMOLOJİK DÖNEM        TABİAT FELSEFESİ               İDDİACI</a:t>
            </a:r>
          </a:p>
          <a:p>
            <a:r>
              <a:rPr lang="tr-TR" sz="2800" dirty="0"/>
              <a:t>				(THALES VE DİĞERLERİ) 				</a:t>
            </a:r>
          </a:p>
          <a:p>
            <a:r>
              <a:rPr lang="tr-TR" sz="2800" dirty="0"/>
              <a:t>M.Ö. 450	İNSAN MERKEZCİ DÖNEM   BİLGİ-AHLAK FELSEFESİ     ŞÜPHECİ</a:t>
            </a:r>
          </a:p>
          <a:p>
            <a:r>
              <a:rPr lang="tr-TR" sz="2800" dirty="0"/>
              <a:t>                  (SOFİSTLER VE SOKRATES)		</a:t>
            </a:r>
          </a:p>
          <a:p>
            <a:r>
              <a:rPr lang="tr-TR" sz="2800" dirty="0"/>
              <a:t>M.Ö. 400	SİSTEMATİK DÖNEM              TÜM FELSEFİ DİSİPLİNLER  DENGELİ</a:t>
            </a:r>
          </a:p>
          <a:p>
            <a:r>
              <a:rPr lang="tr-TR" sz="2800"/>
              <a:t>			    (</a:t>
            </a:r>
            <a:r>
              <a:rPr lang="tr-TR" sz="2800" dirty="0"/>
              <a:t>PLATON VE ARİSTOTELES)		</a:t>
            </a:r>
            <a:r>
              <a:rPr lang="tr-TR" sz="2800"/>
              <a:t>	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2788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006998" y="1215342"/>
            <a:ext cx="105288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SOKRATES ÖNCESİ FİLOZOFLAR</a:t>
            </a:r>
          </a:p>
          <a:p>
            <a:endParaRPr lang="tr-TR" sz="5400" dirty="0"/>
          </a:p>
          <a:p>
            <a:r>
              <a:rPr lang="tr-TR" sz="5400" dirty="0"/>
              <a:t>MİLATTAN ÖNCE 625-470 ARASI</a:t>
            </a:r>
          </a:p>
        </p:txBody>
      </p:sp>
    </p:spTree>
    <p:extLst>
      <p:ext uri="{BB962C8B-B14F-4D97-AF65-F5344CB8AC3E}">
        <p14:creationId xmlns:p14="http://schemas.microsoft.com/office/powerpoint/2010/main" val="1867377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828802" y="821803"/>
            <a:ext cx="9699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SOKRATES ÖNCESİ FİLOZOFLARIN TEMEL İLGİSİ: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EVRENİN </a:t>
            </a:r>
            <a:r>
              <a:rPr lang="tr-TR" sz="5400" u="sng" dirty="0"/>
              <a:t>MADDİ NEDENİ </a:t>
            </a:r>
            <a:r>
              <a:rPr lang="tr-TR" sz="5400" dirty="0"/>
              <a:t>NEDİR?</a:t>
            </a:r>
          </a:p>
        </p:txBody>
      </p:sp>
    </p:spTree>
    <p:extLst>
      <p:ext uri="{BB962C8B-B14F-4D97-AF65-F5344CB8AC3E}">
        <p14:creationId xmlns:p14="http://schemas.microsoft.com/office/powerpoint/2010/main" val="339900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828802" y="821803"/>
            <a:ext cx="969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MİLETLİ FİLOZOFLAR</a:t>
            </a:r>
          </a:p>
        </p:txBody>
      </p:sp>
    </p:spTree>
    <p:extLst>
      <p:ext uri="{BB962C8B-B14F-4D97-AF65-F5344CB8AC3E}">
        <p14:creationId xmlns:p14="http://schemas.microsoft.com/office/powerpoint/2010/main" val="375230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828802" y="821803"/>
            <a:ext cx="9699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5400" dirty="0"/>
          </a:p>
          <a:p>
            <a:pPr algn="ctr"/>
            <a:r>
              <a:rPr lang="tr-TR" sz="5400" dirty="0"/>
              <a:t>THALES (625-545):</a:t>
            </a:r>
          </a:p>
          <a:p>
            <a:pPr algn="ctr"/>
            <a:r>
              <a:rPr lang="tr-TR" sz="5400" dirty="0"/>
              <a:t>KOZMOGONİ ARAŞTIRMALARINDA YENİ DÖNEM</a:t>
            </a:r>
          </a:p>
        </p:txBody>
      </p:sp>
    </p:spTree>
    <p:extLst>
      <p:ext uri="{BB962C8B-B14F-4D97-AF65-F5344CB8AC3E}">
        <p14:creationId xmlns:p14="http://schemas.microsoft.com/office/powerpoint/2010/main" val="68288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342665" y="289368"/>
            <a:ext cx="96995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THALES’İN PEŞİNDE OLDUĞU SORU: </a:t>
            </a:r>
          </a:p>
          <a:p>
            <a:pPr algn="ctr"/>
            <a:r>
              <a:rPr lang="tr-TR" sz="4800" dirty="0"/>
              <a:t>HER ŞEYİN BAŞI/TEMEL İLKESİ/ARKHE NEDİR?</a:t>
            </a:r>
          </a:p>
          <a:p>
            <a:pPr algn="ctr"/>
            <a:r>
              <a:rPr lang="tr-TR" sz="4800" dirty="0"/>
              <a:t>DEĞİŞİM BOYUNCA DEĞİŞMEDEN KALAN NEDİR?</a:t>
            </a:r>
          </a:p>
          <a:p>
            <a:pPr algn="ctr"/>
            <a:r>
              <a:rPr lang="tr-TR" sz="4800" dirty="0"/>
              <a:t>CEVABI:</a:t>
            </a:r>
          </a:p>
          <a:p>
            <a:pPr algn="ctr"/>
            <a:r>
              <a:rPr lang="tr-TR" sz="8000" u="sng" dirty="0"/>
              <a:t>SU</a:t>
            </a:r>
          </a:p>
        </p:txBody>
      </p:sp>
    </p:spTree>
    <p:extLst>
      <p:ext uri="{BB962C8B-B14F-4D97-AF65-F5344CB8AC3E}">
        <p14:creationId xmlns:p14="http://schemas.microsoft.com/office/powerpoint/2010/main" val="318250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828802" y="821803"/>
            <a:ext cx="9699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YUNAN FELSEFESİNİN KURUCUSU: THALES.</a:t>
            </a:r>
          </a:p>
          <a:p>
            <a:pPr algn="ctr"/>
            <a:r>
              <a:rPr lang="tr-TR" sz="5400" dirty="0"/>
              <a:t>NİÇİN?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785696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134321" y="810228"/>
            <a:ext cx="96995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1. ÜZERİNDE DURULACAK SORU(N)UN BELİRLENMESİ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017115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076448" y="127322"/>
            <a:ext cx="969958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2. DÜŞÜNCENİN MİTOSTAN LOGOSA GEÇİŞİ</a:t>
            </a:r>
          </a:p>
          <a:p>
            <a:pPr algn="ctr"/>
            <a:r>
              <a:rPr lang="tr-TR" sz="6000" dirty="0"/>
              <a:t>YANİ</a:t>
            </a:r>
          </a:p>
          <a:p>
            <a:pPr algn="ctr"/>
            <a:r>
              <a:rPr lang="tr-TR" sz="6000" dirty="0"/>
              <a:t>MİTSEL DÜŞÜNCEDEN MANTIKSAL DÜŞÜNMEYE GEÇİŞ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94158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724729"/>
            <a:ext cx="11630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FELSEFE TARİHİ NEDİR?</a:t>
            </a:r>
          </a:p>
        </p:txBody>
      </p:sp>
    </p:spTree>
    <p:extLst>
      <p:ext uri="{BB962C8B-B14F-4D97-AF65-F5344CB8AC3E}">
        <p14:creationId xmlns:p14="http://schemas.microsoft.com/office/powerpoint/2010/main" val="263777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307941" y="833378"/>
            <a:ext cx="96995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TEMEL MESAJ:</a:t>
            </a:r>
          </a:p>
          <a:p>
            <a:pPr algn="ctr"/>
            <a:r>
              <a:rPr lang="tr-TR" sz="6000" dirty="0"/>
              <a:t>EVRENDEKİ HER ŞEY İNSAN DÜŞÜNCESİ TARAFINDAN ANLAŞILABİLECEK DURUMDADIR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988553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307941" y="1192193"/>
            <a:ext cx="9699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600" dirty="0"/>
          </a:p>
          <a:p>
            <a:pPr algn="ctr"/>
            <a:r>
              <a:rPr lang="tr-TR" sz="6600" dirty="0"/>
              <a:t>ANAKSİMANDROS </a:t>
            </a:r>
          </a:p>
          <a:p>
            <a:pPr algn="ctr"/>
            <a:r>
              <a:rPr lang="tr-TR" sz="6600" dirty="0"/>
              <a:t>(V. M.Ö.  547)</a:t>
            </a:r>
          </a:p>
        </p:txBody>
      </p:sp>
    </p:spTree>
    <p:extLst>
      <p:ext uri="{BB962C8B-B14F-4D97-AF65-F5344CB8AC3E}">
        <p14:creationId xmlns:p14="http://schemas.microsoft.com/office/powerpoint/2010/main" val="1164438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157470" y="-162045"/>
            <a:ext cx="96995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5400" dirty="0"/>
          </a:p>
          <a:p>
            <a:pPr algn="ctr"/>
            <a:r>
              <a:rPr lang="tr-TR" sz="5400" dirty="0"/>
              <a:t>ANAKSİMANDROS’UN </a:t>
            </a:r>
          </a:p>
          <a:p>
            <a:pPr algn="ctr"/>
            <a:r>
              <a:rPr lang="tr-TR" sz="5400" dirty="0"/>
              <a:t> PEŞİNDE OLDUĞU SORU: </a:t>
            </a:r>
          </a:p>
          <a:p>
            <a:pPr algn="ctr"/>
            <a:r>
              <a:rPr lang="tr-TR" sz="5400" dirty="0"/>
              <a:t>HER ŞEYİN BAŞI/TEMEL İLKESİ/ARKHE NEDİR?</a:t>
            </a:r>
          </a:p>
          <a:p>
            <a:pPr algn="ctr"/>
            <a:r>
              <a:rPr lang="tr-TR" sz="5400" dirty="0"/>
              <a:t>CEVABI:</a:t>
            </a:r>
          </a:p>
          <a:p>
            <a:pPr algn="ctr"/>
            <a:r>
              <a:rPr lang="tr-TR" sz="5400" u="sng" dirty="0"/>
              <a:t>SINIRSIZ VE BELİRSİZ, EZELİ VE EBEDİ BİR ŞEY (APEİRON)</a:t>
            </a:r>
          </a:p>
        </p:txBody>
      </p:sp>
    </p:spTree>
    <p:extLst>
      <p:ext uri="{BB962C8B-B14F-4D97-AF65-F5344CB8AC3E}">
        <p14:creationId xmlns:p14="http://schemas.microsoft.com/office/powerpoint/2010/main" val="3147312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914401" y="0"/>
            <a:ext cx="1074130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600" dirty="0"/>
          </a:p>
          <a:p>
            <a:pPr algn="ctr"/>
            <a:r>
              <a:rPr lang="tr-TR" sz="6600" dirty="0"/>
              <a:t>ANAKSİMANDROS </a:t>
            </a:r>
          </a:p>
          <a:p>
            <a:pPr algn="ctr"/>
            <a:endParaRPr lang="tr-TR" sz="2800" dirty="0"/>
          </a:p>
          <a:p>
            <a:pPr algn="ctr"/>
            <a:r>
              <a:rPr lang="tr-TR" sz="6600" dirty="0"/>
              <a:t>EVREN SICAK-SOĞUK, KURU-YAŞ GİBİ KARŞITLIKLARIN ÇATIŞMA ALANIDIR</a:t>
            </a:r>
          </a:p>
        </p:txBody>
      </p:sp>
    </p:spTree>
    <p:extLst>
      <p:ext uri="{BB962C8B-B14F-4D97-AF65-F5344CB8AC3E}">
        <p14:creationId xmlns:p14="http://schemas.microsoft.com/office/powerpoint/2010/main" val="1454472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307941" y="1192193"/>
            <a:ext cx="9699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600" dirty="0"/>
          </a:p>
          <a:p>
            <a:pPr algn="ctr"/>
            <a:r>
              <a:rPr lang="tr-TR" sz="6600" dirty="0"/>
              <a:t>ANAKSİMENES </a:t>
            </a:r>
          </a:p>
          <a:p>
            <a:pPr algn="ctr"/>
            <a:r>
              <a:rPr lang="tr-TR" sz="6600" dirty="0"/>
              <a:t>(M.Ö.  546-525)</a:t>
            </a:r>
          </a:p>
        </p:txBody>
      </p:sp>
    </p:spTree>
    <p:extLst>
      <p:ext uri="{BB962C8B-B14F-4D97-AF65-F5344CB8AC3E}">
        <p14:creationId xmlns:p14="http://schemas.microsoft.com/office/powerpoint/2010/main" val="375568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157470" y="-162045"/>
            <a:ext cx="96995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5400" dirty="0"/>
          </a:p>
          <a:p>
            <a:pPr algn="ctr"/>
            <a:r>
              <a:rPr lang="tr-TR" sz="5400" dirty="0"/>
              <a:t>ANAKSİMENES’İN</a:t>
            </a:r>
          </a:p>
          <a:p>
            <a:pPr algn="ctr"/>
            <a:r>
              <a:rPr lang="tr-TR" sz="5400" dirty="0"/>
              <a:t> PEŞİNDE OLDUĞU SORU: </a:t>
            </a:r>
          </a:p>
          <a:p>
            <a:pPr algn="ctr"/>
            <a:r>
              <a:rPr lang="tr-TR" sz="5400" dirty="0"/>
              <a:t>HER ŞEYİN BAŞI/TEMEL İLKESİ/ARKHE NEDİR?</a:t>
            </a:r>
          </a:p>
          <a:p>
            <a:pPr algn="ctr"/>
            <a:r>
              <a:rPr lang="tr-TR" sz="5400" dirty="0"/>
              <a:t>CEVABI:</a:t>
            </a:r>
          </a:p>
          <a:p>
            <a:pPr algn="ctr"/>
            <a:r>
              <a:rPr lang="tr-TR" sz="5400" u="sng" dirty="0"/>
              <a:t>HAVA</a:t>
            </a:r>
          </a:p>
        </p:txBody>
      </p:sp>
    </p:spTree>
    <p:extLst>
      <p:ext uri="{BB962C8B-B14F-4D97-AF65-F5344CB8AC3E}">
        <p14:creationId xmlns:p14="http://schemas.microsoft.com/office/powerpoint/2010/main" val="1633433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030148" y="300942"/>
            <a:ext cx="9699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THALES, ANAKSİMANDROS VE ANAKSİMENES= MİLETLİ FİLOZOFLAR</a:t>
            </a:r>
          </a:p>
        </p:txBody>
      </p:sp>
    </p:spTree>
    <p:extLst>
      <p:ext uri="{BB962C8B-B14F-4D97-AF65-F5344CB8AC3E}">
        <p14:creationId xmlns:p14="http://schemas.microsoft.com/office/powerpoint/2010/main" val="3581826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868102" y="1794076"/>
            <a:ext cx="9699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MİLETLİ FİLOZOFLARIN ORTAK ÖZELLİKLERİ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828245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868102" y="1794076"/>
            <a:ext cx="9699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1. EVRENİN/VARLIĞIN İLK VE TEMEL İLKESİNİ BULMA İSTEĞİ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637412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006998" y="532435"/>
            <a:ext cx="969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2. BİRCİLİK (TEKÇİLİK)</a:t>
            </a:r>
          </a:p>
        </p:txBody>
      </p:sp>
    </p:spTree>
    <p:extLst>
      <p:ext uri="{BB962C8B-B14F-4D97-AF65-F5344CB8AC3E}">
        <p14:creationId xmlns:p14="http://schemas.microsoft.com/office/powerpoint/2010/main" val="420696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724729"/>
            <a:ext cx="116304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FELSEFE TARİHİ ÖĞRENMENİN VE</a:t>
            </a:r>
          </a:p>
          <a:p>
            <a:pPr algn="ctr"/>
            <a:r>
              <a:rPr lang="tr-TR" sz="8000" dirty="0"/>
              <a:t>ÖĞRETMENİN ANLAMI NEDİR?</a:t>
            </a:r>
          </a:p>
        </p:txBody>
      </p:sp>
    </p:spTree>
    <p:extLst>
      <p:ext uri="{BB962C8B-B14F-4D97-AF65-F5344CB8AC3E}">
        <p14:creationId xmlns:p14="http://schemas.microsoft.com/office/powerpoint/2010/main" val="3670910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1006998" y="532435"/>
            <a:ext cx="9699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3. İLAHİ VE MİTOLOJİK UNSURLARIN BASKINLIĞI, DOLAYISIYLA KISMÎ BİLİMSELLİK </a:t>
            </a:r>
          </a:p>
        </p:txBody>
      </p:sp>
    </p:spTree>
    <p:extLst>
      <p:ext uri="{BB962C8B-B14F-4D97-AF65-F5344CB8AC3E}">
        <p14:creationId xmlns:p14="http://schemas.microsoft.com/office/powerpoint/2010/main" val="1582221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925975" y="706056"/>
            <a:ext cx="96995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4</a:t>
            </a:r>
            <a:r>
              <a:rPr lang="tr-TR" sz="6600"/>
              <a:t>. </a:t>
            </a:r>
            <a:r>
              <a:rPr lang="tr-TR" sz="6600" dirty="0"/>
              <a:t>KISMÎ FELSEFÎLİK (YÖNTEM YOK, KAVRAMSAL ANALİZ YOK)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692178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949124" y="1562582"/>
            <a:ext cx="9699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PYTHAGORASÇILAR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432574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949124" y="1562582"/>
            <a:ext cx="9699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PYTHAGORAS </a:t>
            </a:r>
          </a:p>
          <a:p>
            <a:pPr algn="ctr"/>
            <a:r>
              <a:rPr lang="tr-TR" sz="6600" dirty="0"/>
              <a:t>(D. M.Ö. 570)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272827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810228" y="0"/>
            <a:ext cx="9699584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PYTHAGORASAS</a:t>
            </a:r>
          </a:p>
          <a:p>
            <a:pPr algn="ctr"/>
            <a:endParaRPr lang="tr-TR" sz="1600" dirty="0"/>
          </a:p>
          <a:p>
            <a:pPr algn="ctr"/>
            <a:r>
              <a:rPr lang="tr-TR" sz="6600" dirty="0"/>
              <a:t>BİLGE DEĞİL BİLGELİK SEVER (PHİLOSOPHOS)</a:t>
            </a:r>
          </a:p>
          <a:p>
            <a:pPr algn="ctr"/>
            <a:endParaRPr lang="tr-TR" sz="6600" dirty="0"/>
          </a:p>
          <a:p>
            <a:pPr algn="ctr"/>
            <a:r>
              <a:rPr lang="tr-TR" sz="6600" u="sng" dirty="0"/>
              <a:t>FİLOZOF SÖZCÜĞÜNÜ İLK KULLANAN KİŞİ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970899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891251" y="1377388"/>
            <a:ext cx="9699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PYTHAGORASAS</a:t>
            </a:r>
          </a:p>
          <a:p>
            <a:pPr algn="ctr"/>
            <a:endParaRPr lang="tr-TR" sz="1600" dirty="0"/>
          </a:p>
          <a:p>
            <a:pPr algn="ctr"/>
            <a:r>
              <a:rPr lang="tr-TR" sz="6600" u="sng" dirty="0"/>
              <a:t>İLK FELSEFE OKULU KURUCUSU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458665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474560" y="1493134"/>
            <a:ext cx="114473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KOLOFON’LU XENOPHANES</a:t>
            </a:r>
          </a:p>
          <a:p>
            <a:pPr algn="ctr"/>
            <a:r>
              <a:rPr lang="tr-TR" sz="6600" dirty="0"/>
              <a:t>M.Ö. 570-470</a:t>
            </a:r>
          </a:p>
        </p:txBody>
      </p:sp>
    </p:spTree>
    <p:extLst>
      <p:ext uri="{BB962C8B-B14F-4D97-AF65-F5344CB8AC3E}">
        <p14:creationId xmlns:p14="http://schemas.microsoft.com/office/powerpoint/2010/main" val="31094592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D00EA8-D544-4149-B203-9FC2809D314A}"/>
              </a:ext>
            </a:extLst>
          </p:cNvPr>
          <p:cNvSpPr txBox="1"/>
          <p:nvPr/>
        </p:nvSpPr>
        <p:spPr>
          <a:xfrm>
            <a:off x="474560" y="1493134"/>
            <a:ext cx="114473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EVRENİN TEMELİNDE TOPRAK VARDIR</a:t>
            </a:r>
          </a:p>
        </p:txBody>
      </p:sp>
    </p:spTree>
    <p:extLst>
      <p:ext uri="{BB962C8B-B14F-4D97-AF65-F5344CB8AC3E}">
        <p14:creationId xmlns:p14="http://schemas.microsoft.com/office/powerpoint/2010/main" val="1636327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FA3DE0B-CE28-914B-8B87-3369EFE55B67}"/>
              </a:ext>
            </a:extLst>
          </p:cNvPr>
          <p:cNvSpPr txBox="1"/>
          <p:nvPr/>
        </p:nvSpPr>
        <p:spPr>
          <a:xfrm>
            <a:off x="1932972" y="1551008"/>
            <a:ext cx="82060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dirty="0"/>
              <a:t>HERAKLEİTOS </a:t>
            </a:r>
          </a:p>
          <a:p>
            <a:r>
              <a:rPr lang="tr-TR" sz="8800" dirty="0"/>
              <a:t>M.Ö. VI. YÜZYIL</a:t>
            </a:r>
          </a:p>
        </p:txBody>
      </p:sp>
    </p:spTree>
    <p:extLst>
      <p:ext uri="{BB962C8B-B14F-4D97-AF65-F5344CB8AC3E}">
        <p14:creationId xmlns:p14="http://schemas.microsoft.com/office/powerpoint/2010/main" val="1947165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FA3DE0B-CE28-914B-8B87-3369EFE55B67}"/>
              </a:ext>
            </a:extLst>
          </p:cNvPr>
          <p:cNvSpPr txBox="1"/>
          <p:nvPr/>
        </p:nvSpPr>
        <p:spPr>
          <a:xfrm>
            <a:off x="428264" y="219919"/>
            <a:ext cx="11539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000" dirty="0"/>
              <a:t>HERAKLEİTOS</a:t>
            </a:r>
          </a:p>
          <a:p>
            <a:pPr algn="ctr"/>
            <a:r>
              <a:rPr lang="tr-TR" sz="7000" dirty="0"/>
              <a:t>BİLİMSEL VURGUDAN UZAKLAŞMA</a:t>
            </a:r>
          </a:p>
          <a:p>
            <a:pPr algn="ctr"/>
            <a:r>
              <a:rPr lang="tr-TR" sz="7000" dirty="0"/>
              <a:t>MİT,</a:t>
            </a:r>
          </a:p>
          <a:p>
            <a:pPr algn="ctr"/>
            <a:r>
              <a:rPr lang="tr-TR" sz="7000" dirty="0"/>
              <a:t>SEZGİ, HAYAL GÜCÜNE YAKINLAŞMA </a:t>
            </a:r>
          </a:p>
        </p:txBody>
      </p:sp>
    </p:spTree>
    <p:extLst>
      <p:ext uri="{BB962C8B-B14F-4D97-AF65-F5344CB8AC3E}">
        <p14:creationId xmlns:p14="http://schemas.microsoft.com/office/powerpoint/2010/main" val="298152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1732189" y="1213363"/>
            <a:ext cx="96341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8000" dirty="0"/>
              <a:t>FELSEFE TARİHİNİN DÖNEMLERİ</a:t>
            </a:r>
          </a:p>
        </p:txBody>
      </p:sp>
    </p:spTree>
    <p:extLst>
      <p:ext uri="{BB962C8B-B14F-4D97-AF65-F5344CB8AC3E}">
        <p14:creationId xmlns:p14="http://schemas.microsoft.com/office/powerpoint/2010/main" val="4207352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FA3DE0B-CE28-914B-8B87-3369EFE55B67}"/>
              </a:ext>
            </a:extLst>
          </p:cNvPr>
          <p:cNvSpPr txBox="1"/>
          <p:nvPr/>
        </p:nvSpPr>
        <p:spPr>
          <a:xfrm>
            <a:off x="428264" y="219919"/>
            <a:ext cx="11539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800" dirty="0"/>
              <a:t>İKİNCİ KUŞAĞIN İLGİ KONUSU:</a:t>
            </a:r>
          </a:p>
          <a:p>
            <a:pPr algn="ctr"/>
            <a:r>
              <a:rPr lang="tr-TR" sz="6800" dirty="0"/>
              <a:t>OLGU </a:t>
            </a:r>
          </a:p>
          <a:p>
            <a:pPr algn="ctr"/>
            <a:r>
              <a:rPr lang="tr-TR" sz="6800" dirty="0"/>
              <a:t>VE </a:t>
            </a:r>
          </a:p>
          <a:p>
            <a:pPr algn="ctr"/>
            <a:r>
              <a:rPr lang="tr-TR" sz="6800" dirty="0"/>
              <a:t>OLGU ÜZERİNE SÖYLENENELER</a:t>
            </a:r>
          </a:p>
        </p:txBody>
      </p:sp>
    </p:spTree>
    <p:extLst>
      <p:ext uri="{BB962C8B-B14F-4D97-AF65-F5344CB8AC3E}">
        <p14:creationId xmlns:p14="http://schemas.microsoft.com/office/powerpoint/2010/main" val="3294110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FA3DE0B-CE28-914B-8B87-3369EFE55B67}"/>
              </a:ext>
            </a:extLst>
          </p:cNvPr>
          <p:cNvSpPr txBox="1"/>
          <p:nvPr/>
        </p:nvSpPr>
        <p:spPr>
          <a:xfrm>
            <a:off x="428264" y="219919"/>
            <a:ext cx="11539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800" dirty="0"/>
          </a:p>
          <a:p>
            <a:pPr algn="ctr"/>
            <a:endParaRPr lang="tr-TR" sz="6800" dirty="0"/>
          </a:p>
          <a:p>
            <a:pPr algn="ctr"/>
            <a:r>
              <a:rPr lang="tr-TR" sz="8000" dirty="0"/>
              <a:t>DEĞİŞİM VAR MIDIR?</a:t>
            </a:r>
          </a:p>
        </p:txBody>
      </p:sp>
    </p:spTree>
    <p:extLst>
      <p:ext uri="{BB962C8B-B14F-4D97-AF65-F5344CB8AC3E}">
        <p14:creationId xmlns:p14="http://schemas.microsoft.com/office/powerpoint/2010/main" val="3126586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972274" y="2013995"/>
            <a:ext cx="104406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HERŞEY HAREKET HALİNDEDİR</a:t>
            </a:r>
          </a:p>
          <a:p>
            <a:r>
              <a:rPr lang="tr-TR" sz="5400" dirty="0"/>
              <a:t>AYNI NEHRE İKİ KEZ GİREMEZSİN</a:t>
            </a:r>
          </a:p>
        </p:txBody>
      </p:sp>
    </p:spTree>
    <p:extLst>
      <p:ext uri="{BB962C8B-B14F-4D97-AF65-F5344CB8AC3E}">
        <p14:creationId xmlns:p14="http://schemas.microsoft.com/office/powerpoint/2010/main" val="2054770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433665" y="2013995"/>
            <a:ext cx="110385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/>
              <a:t>HER ŞEY HAREKET HALİNDEDİR</a:t>
            </a:r>
          </a:p>
          <a:p>
            <a:pPr algn="ctr"/>
            <a:r>
              <a:rPr lang="tr-TR" sz="6000" dirty="0"/>
              <a:t>VE</a:t>
            </a:r>
          </a:p>
          <a:p>
            <a:pPr algn="ctr"/>
            <a:r>
              <a:rPr lang="tr-TR" sz="6000" dirty="0"/>
              <a:t>HAREKETİN İLKESİ ATEŞTİR.</a:t>
            </a:r>
          </a:p>
        </p:txBody>
      </p:sp>
    </p:spTree>
    <p:extLst>
      <p:ext uri="{BB962C8B-B14F-4D97-AF65-F5344CB8AC3E}">
        <p14:creationId xmlns:p14="http://schemas.microsoft.com/office/powerpoint/2010/main" val="2622403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EVRENDE BİR DÜZEN/YASA/LOGOS VARDIR</a:t>
            </a:r>
          </a:p>
          <a:p>
            <a:pPr algn="ctr"/>
            <a:r>
              <a:rPr lang="tr-TR" sz="6600" dirty="0"/>
              <a:t>EVREN BUNA GÖRE İŞLER</a:t>
            </a:r>
          </a:p>
        </p:txBody>
      </p:sp>
    </p:spTree>
    <p:extLst>
      <p:ext uri="{BB962C8B-B14F-4D97-AF65-F5344CB8AC3E}">
        <p14:creationId xmlns:p14="http://schemas.microsoft.com/office/powerpoint/2010/main" val="962951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LOGOS TANRISALDIR</a:t>
            </a:r>
          </a:p>
          <a:p>
            <a:pPr algn="ctr"/>
            <a:r>
              <a:rPr lang="tr-TR" sz="6600" dirty="0"/>
              <a:t>AMA</a:t>
            </a:r>
          </a:p>
          <a:p>
            <a:pPr algn="ctr"/>
            <a:r>
              <a:rPr lang="tr-TR" sz="6600" dirty="0"/>
              <a:t>TANRI DEĞİLDİR</a:t>
            </a:r>
          </a:p>
        </p:txBody>
      </p:sp>
    </p:spTree>
    <p:extLst>
      <p:ext uri="{BB962C8B-B14F-4D97-AF65-F5344CB8AC3E}">
        <p14:creationId xmlns:p14="http://schemas.microsoft.com/office/powerpoint/2010/main" val="347427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DEĞİŞİM VE YASA NASIL BİR ARAYA GELEBİLİR? </a:t>
            </a:r>
          </a:p>
        </p:txBody>
      </p:sp>
    </p:spTree>
    <p:extLst>
      <p:ext uri="{BB962C8B-B14F-4D97-AF65-F5344CB8AC3E}">
        <p14:creationId xmlns:p14="http://schemas.microsoft.com/office/powerpoint/2010/main" val="941170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-1" y="185196"/>
            <a:ext cx="1200294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AutoNum type="arabicPeriod"/>
            </a:pPr>
            <a:r>
              <a:rPr lang="tr-TR" sz="4400" dirty="0"/>
              <a:t>HER ŞEY DEĞİŞİM HALİNDEDİR</a:t>
            </a:r>
          </a:p>
          <a:p>
            <a:pPr marL="914400" indent="-914400" algn="ctr">
              <a:buAutoNum type="arabicPeriod"/>
            </a:pPr>
            <a:r>
              <a:rPr lang="tr-TR" sz="4400" dirty="0"/>
              <a:t>DEĞİŞİM, DEĞİŞMEYEN BİR YASAYA (LOGOS) GÖRE GERÇEKLEŞİR</a:t>
            </a:r>
          </a:p>
          <a:p>
            <a:pPr marL="914400" indent="-914400" algn="ctr">
              <a:buAutoNum type="arabicPeriod"/>
            </a:pPr>
            <a:r>
              <a:rPr lang="tr-TR" sz="4400" dirty="0"/>
              <a:t>BU YASA, ZITLAR ARASINDA BİR ETKİLEŞİMİ GEREKTİRİR</a:t>
            </a:r>
          </a:p>
          <a:p>
            <a:pPr marL="914400" indent="-914400" algn="ctr">
              <a:buAutoNum type="arabicPeriod"/>
            </a:pPr>
            <a:r>
              <a:rPr lang="tr-TR" sz="4400" dirty="0"/>
              <a:t>BU ETKİLEŞİM ÖYLE BİR BİÇİMDE GERÇEKLEŞİR Kİ, BÜTÜN OLARAK BAKILDIĞINDA ORTAK BİR UYUM ORTAYA ÇIKAR</a:t>
            </a:r>
          </a:p>
        </p:txBody>
      </p:sp>
    </p:spTree>
    <p:extLst>
      <p:ext uri="{BB962C8B-B14F-4D97-AF65-F5344CB8AC3E}">
        <p14:creationId xmlns:p14="http://schemas.microsoft.com/office/powerpoint/2010/main" val="1809990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-1" y="185196"/>
            <a:ext cx="12002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7200" dirty="0"/>
          </a:p>
          <a:p>
            <a:pPr algn="ctr"/>
            <a:r>
              <a:rPr lang="tr-TR" sz="7200" dirty="0"/>
              <a:t>LOGOS, FARKLILIKTAKİ GİZLİ BİRLİK</a:t>
            </a:r>
          </a:p>
        </p:txBody>
      </p:sp>
    </p:spTree>
    <p:extLst>
      <p:ext uri="{BB962C8B-B14F-4D97-AF65-F5344CB8AC3E}">
        <p14:creationId xmlns:p14="http://schemas.microsoft.com/office/powerpoint/2010/main" val="810531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PARMENİDES</a:t>
            </a:r>
          </a:p>
          <a:p>
            <a:pPr algn="ctr"/>
            <a:r>
              <a:rPr lang="tr-TR" sz="6600" dirty="0"/>
              <a:t>M.Ö. 5. YÜZYIL BAŞLARI</a:t>
            </a:r>
          </a:p>
        </p:txBody>
      </p:sp>
    </p:spTree>
    <p:extLst>
      <p:ext uri="{BB962C8B-B14F-4D97-AF65-F5344CB8AC3E}">
        <p14:creationId xmlns:p14="http://schemas.microsoft.com/office/powerpoint/2010/main" val="205424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215906" y="437859"/>
            <a:ext cx="96341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indent="-1371600">
              <a:buAutoNum type="arabicPeriod"/>
            </a:pPr>
            <a:r>
              <a:rPr lang="tr-TR" sz="4400" dirty="0"/>
              <a:t>ANTİK YUNAN FELSEFESİ</a:t>
            </a:r>
          </a:p>
          <a:p>
            <a:pPr marL="1371600" indent="-1371600">
              <a:buAutoNum type="arabicPeriod"/>
            </a:pPr>
            <a:r>
              <a:rPr lang="tr-TR" sz="4400" dirty="0"/>
              <a:t>HELENİSTİK DÖNEM FELSEFESİ</a:t>
            </a:r>
          </a:p>
          <a:p>
            <a:pPr marL="1371600" indent="-1371600">
              <a:buAutoNum type="arabicPeriod"/>
            </a:pPr>
            <a:r>
              <a:rPr lang="tr-TR" sz="4400" dirty="0"/>
              <a:t>İSLAM FELSEFESİ</a:t>
            </a:r>
          </a:p>
          <a:p>
            <a:pPr marL="1371600" indent="-1371600">
              <a:buAutoNum type="arabicPeriod"/>
            </a:pPr>
            <a:r>
              <a:rPr lang="tr-TR" sz="4400" dirty="0"/>
              <a:t>ORTAÇAĞ HRİSTİYAN FELSEFESİ</a:t>
            </a:r>
          </a:p>
          <a:p>
            <a:pPr marL="1371600" indent="-1371600">
              <a:buAutoNum type="arabicPeriod"/>
            </a:pPr>
            <a:r>
              <a:rPr lang="tr-TR" sz="4400" dirty="0"/>
              <a:t>RÖNESANS FELSEFESİ</a:t>
            </a:r>
          </a:p>
          <a:p>
            <a:pPr marL="1371600" indent="-1371600">
              <a:buAutoNum type="arabicPeriod"/>
            </a:pPr>
            <a:r>
              <a:rPr lang="tr-TR" sz="4400" dirty="0"/>
              <a:t>AYDINLANMA FELSEFESİ</a:t>
            </a:r>
          </a:p>
          <a:p>
            <a:pPr marL="1371600" indent="-1371600">
              <a:buAutoNum type="arabicPeriod"/>
            </a:pPr>
            <a:r>
              <a:rPr lang="tr-TR" sz="4400" dirty="0"/>
              <a:t>YAKIN ÇAĞ FELSEFESİ</a:t>
            </a:r>
          </a:p>
          <a:p>
            <a:pPr marL="1371600" indent="-1371600">
              <a:buAutoNum type="arabicPeriod"/>
            </a:pPr>
            <a:r>
              <a:rPr lang="tr-TR" sz="4400" dirty="0"/>
              <a:t>ÇAĞDAŞ FELSEFE</a:t>
            </a:r>
          </a:p>
        </p:txBody>
      </p:sp>
    </p:spTree>
    <p:extLst>
      <p:ext uri="{BB962C8B-B14F-4D97-AF65-F5344CB8AC3E}">
        <p14:creationId xmlns:p14="http://schemas.microsoft.com/office/powerpoint/2010/main" val="3689783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FA3DE0B-CE28-914B-8B87-3369EFE55B67}"/>
              </a:ext>
            </a:extLst>
          </p:cNvPr>
          <p:cNvSpPr txBox="1"/>
          <p:nvPr/>
        </p:nvSpPr>
        <p:spPr>
          <a:xfrm>
            <a:off x="428264" y="219919"/>
            <a:ext cx="11539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800" dirty="0"/>
          </a:p>
          <a:p>
            <a:pPr algn="ctr"/>
            <a:endParaRPr lang="tr-TR" sz="6800" dirty="0"/>
          </a:p>
          <a:p>
            <a:pPr algn="ctr"/>
            <a:r>
              <a:rPr lang="tr-TR" sz="8000" dirty="0"/>
              <a:t>DEĞİŞİM VAR MIDIR?</a:t>
            </a:r>
          </a:p>
        </p:txBody>
      </p:sp>
    </p:spTree>
    <p:extLst>
      <p:ext uri="{BB962C8B-B14F-4D97-AF65-F5344CB8AC3E}">
        <p14:creationId xmlns:p14="http://schemas.microsoft.com/office/powerpoint/2010/main" val="627977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HİÇBİR ŞEY DEĞİŞMEZ</a:t>
            </a:r>
          </a:p>
        </p:txBody>
      </p:sp>
    </p:spTree>
    <p:extLst>
      <p:ext uri="{BB962C8B-B14F-4D97-AF65-F5344CB8AC3E}">
        <p14:creationId xmlns:p14="http://schemas.microsoft.com/office/powerpoint/2010/main" val="1520026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513144" y="775504"/>
            <a:ext cx="11003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VARLIK VARDIR,</a:t>
            </a:r>
          </a:p>
          <a:p>
            <a:pPr algn="ctr"/>
            <a:r>
              <a:rPr lang="tr-TR" sz="6600" dirty="0"/>
              <a:t>YOKLUK YOKTUR</a:t>
            </a:r>
          </a:p>
          <a:p>
            <a:pPr algn="ctr"/>
            <a:r>
              <a:rPr lang="tr-TR" sz="6600" dirty="0"/>
              <a:t>VAR OLAN, DÜŞÜNÜLEBİLİR</a:t>
            </a:r>
          </a:p>
          <a:p>
            <a:pPr algn="ctr"/>
            <a:r>
              <a:rPr lang="tr-TR" sz="6600" dirty="0"/>
              <a:t>YOK OLAN, DÜŞÜNÜLEMEZ</a:t>
            </a:r>
          </a:p>
        </p:txBody>
      </p:sp>
    </p:spTree>
    <p:extLst>
      <p:ext uri="{BB962C8B-B14F-4D97-AF65-F5344CB8AC3E}">
        <p14:creationId xmlns:p14="http://schemas.microsoft.com/office/powerpoint/2010/main" val="5859041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63615" y="1597307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DEĞİŞİM, MANTIKSAL OLARAK İMKANSIZDIR</a:t>
            </a:r>
          </a:p>
        </p:txBody>
      </p:sp>
    </p:spTree>
    <p:extLst>
      <p:ext uri="{BB962C8B-B14F-4D97-AF65-F5344CB8AC3E}">
        <p14:creationId xmlns:p14="http://schemas.microsoft.com/office/powerpoint/2010/main" val="1763610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63615" y="1597307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PARMENİDES</a:t>
            </a:r>
          </a:p>
          <a:p>
            <a:pPr algn="ctr"/>
            <a:r>
              <a:rPr lang="tr-TR" sz="6600" dirty="0"/>
              <a:t>İLK RASYONALİST</a:t>
            </a:r>
          </a:p>
        </p:txBody>
      </p:sp>
    </p:spTree>
    <p:extLst>
      <p:ext uri="{BB962C8B-B14F-4D97-AF65-F5344CB8AC3E}">
        <p14:creationId xmlns:p14="http://schemas.microsoft.com/office/powerpoint/2010/main" val="22096637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63615" y="1597307"/>
            <a:ext cx="11003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AKIL=DEĞİŞİM YOK, BİRLİK VE SÜKUN VAR</a:t>
            </a:r>
          </a:p>
          <a:p>
            <a:pPr algn="ctr"/>
            <a:r>
              <a:rPr lang="tr-TR" sz="6600" dirty="0"/>
              <a:t>DUYU= DEĞİŞİM VAR, BİRLİK DEĞİL ÇOKLUK  VAR</a:t>
            </a:r>
          </a:p>
        </p:txBody>
      </p:sp>
    </p:spTree>
    <p:extLst>
      <p:ext uri="{BB962C8B-B14F-4D97-AF65-F5344CB8AC3E}">
        <p14:creationId xmlns:p14="http://schemas.microsoft.com/office/powerpoint/2010/main" val="13419676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63615" y="1597307"/>
            <a:ext cx="11003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DUYUMSANABİLİR NESNELER GERÇEKTE YOKTUR!</a:t>
            </a:r>
          </a:p>
        </p:txBody>
      </p:sp>
    </p:spTree>
    <p:extLst>
      <p:ext uri="{BB962C8B-B14F-4D97-AF65-F5344CB8AC3E}">
        <p14:creationId xmlns:p14="http://schemas.microsoft.com/office/powerpoint/2010/main" val="41809569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SEVGİ HER ŞEYİN ETKİN NEDENİDİR</a:t>
            </a:r>
          </a:p>
        </p:txBody>
      </p:sp>
    </p:spTree>
    <p:extLst>
      <p:ext uri="{BB962C8B-B14F-4D97-AF65-F5344CB8AC3E}">
        <p14:creationId xmlns:p14="http://schemas.microsoft.com/office/powerpoint/2010/main" val="9215066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EMPEDOKLES</a:t>
            </a:r>
          </a:p>
          <a:p>
            <a:pPr algn="ctr"/>
            <a:r>
              <a:rPr lang="tr-TR" sz="6600" dirty="0"/>
              <a:t>M.Ö. 5. YÜZYIL ORTALARI</a:t>
            </a:r>
          </a:p>
        </p:txBody>
      </p:sp>
    </p:spTree>
    <p:extLst>
      <p:ext uri="{BB962C8B-B14F-4D97-AF65-F5344CB8AC3E}">
        <p14:creationId xmlns:p14="http://schemas.microsoft.com/office/powerpoint/2010/main" val="1974789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848810" y="1412112"/>
            <a:ext cx="11003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EMPEDOKLES=SENTEZ</a:t>
            </a:r>
          </a:p>
        </p:txBody>
      </p:sp>
    </p:spTree>
    <p:extLst>
      <p:ext uri="{BB962C8B-B14F-4D97-AF65-F5344CB8AC3E}">
        <p14:creationId xmlns:p14="http://schemas.microsoft.com/office/powerpoint/2010/main" val="170452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724729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FELSEFE TARİHİNE GİRİŞ:</a:t>
            </a:r>
          </a:p>
          <a:p>
            <a:pPr algn="ctr"/>
            <a:r>
              <a:rPr lang="tr-TR" sz="8000" dirty="0"/>
              <a:t>İLK ÇAĞ ANTİK YUNAN FELSEFESİ</a:t>
            </a:r>
          </a:p>
        </p:txBody>
      </p:sp>
    </p:spTree>
    <p:extLst>
      <p:ext uri="{BB962C8B-B14F-4D97-AF65-F5344CB8AC3E}">
        <p14:creationId xmlns:p14="http://schemas.microsoft.com/office/powerpoint/2010/main" val="21730756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98339" y="636609"/>
            <a:ext cx="110036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THALES=SU</a:t>
            </a:r>
          </a:p>
          <a:p>
            <a:pPr algn="ctr"/>
            <a:r>
              <a:rPr lang="tr-TR" sz="6600" dirty="0"/>
              <a:t>ANAKSİMENES=HAVA</a:t>
            </a:r>
          </a:p>
          <a:p>
            <a:pPr algn="ctr"/>
            <a:r>
              <a:rPr lang="tr-TR" sz="6600" dirty="0"/>
              <a:t>XENOPHANES=TOPRAK</a:t>
            </a:r>
          </a:p>
          <a:p>
            <a:pPr algn="ctr"/>
            <a:r>
              <a:rPr lang="tr-TR" sz="6600" dirty="0"/>
              <a:t>HERAKLEİTOS=ATEŞ</a:t>
            </a:r>
          </a:p>
          <a:p>
            <a:pPr algn="ctr"/>
            <a:r>
              <a:rPr lang="tr-TR" sz="6600" dirty="0"/>
              <a:t>EMPEDOKLES: HEPSİ</a:t>
            </a:r>
          </a:p>
        </p:txBody>
      </p:sp>
    </p:spTree>
    <p:extLst>
      <p:ext uri="{BB962C8B-B14F-4D97-AF65-F5344CB8AC3E}">
        <p14:creationId xmlns:p14="http://schemas.microsoft.com/office/powerpoint/2010/main" val="13067851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86764" y="1111171"/>
            <a:ext cx="11003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VARLIK, BU DÖRT </a:t>
            </a:r>
            <a:r>
              <a:rPr lang="tr-TR" sz="6600" u="sng" dirty="0"/>
              <a:t>UNSURUN</a:t>
            </a:r>
            <a:r>
              <a:rPr lang="tr-TR" sz="6600" dirty="0"/>
              <a:t> TAMAMININ BİRBİRLERİ İLE KARIŞMASI NETİCESİNE MEYDANA GELİR</a:t>
            </a:r>
          </a:p>
        </p:txBody>
      </p:sp>
    </p:spTree>
    <p:extLst>
      <p:ext uri="{BB962C8B-B14F-4D97-AF65-F5344CB8AC3E}">
        <p14:creationId xmlns:p14="http://schemas.microsoft.com/office/powerpoint/2010/main" val="28169614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28890" y="1770928"/>
            <a:ext cx="11003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DÖRT UNSUR TEORİSİ</a:t>
            </a:r>
          </a:p>
        </p:txBody>
      </p:sp>
    </p:spTree>
    <p:extLst>
      <p:ext uri="{BB962C8B-B14F-4D97-AF65-F5344CB8AC3E}">
        <p14:creationId xmlns:p14="http://schemas.microsoft.com/office/powerpoint/2010/main" val="10012576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86763" y="1088022"/>
            <a:ext cx="11003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DÖRT UNSURUN BİRLEŞİMİNİN VE DAĞILIMININ SEBEBİ:</a:t>
            </a:r>
          </a:p>
          <a:p>
            <a:pPr algn="ctr"/>
            <a:r>
              <a:rPr lang="tr-TR" sz="6600" dirty="0"/>
              <a:t>SEVGİ VE NEFRET</a:t>
            </a:r>
          </a:p>
        </p:txBody>
      </p:sp>
    </p:spTree>
    <p:extLst>
      <p:ext uri="{BB962C8B-B14F-4D97-AF65-F5344CB8AC3E}">
        <p14:creationId xmlns:p14="http://schemas.microsoft.com/office/powerpoint/2010/main" val="12703873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86763" y="1551009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EN GÜÇLÜ OLAN VARLIK HAYATTA KALIR</a:t>
            </a:r>
          </a:p>
        </p:txBody>
      </p:sp>
    </p:spTree>
    <p:extLst>
      <p:ext uri="{BB962C8B-B14F-4D97-AF65-F5344CB8AC3E}">
        <p14:creationId xmlns:p14="http://schemas.microsoft.com/office/powerpoint/2010/main" val="23490446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86763" y="1551009"/>
            <a:ext cx="1100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ANAKSAGORAS</a:t>
            </a:r>
          </a:p>
          <a:p>
            <a:pPr algn="ctr"/>
            <a:r>
              <a:rPr lang="tr-TR" sz="6600" dirty="0"/>
              <a:t>M.Ö. 500-428</a:t>
            </a:r>
          </a:p>
        </p:txBody>
      </p:sp>
    </p:spTree>
    <p:extLst>
      <p:ext uri="{BB962C8B-B14F-4D97-AF65-F5344CB8AC3E}">
        <p14:creationId xmlns:p14="http://schemas.microsoft.com/office/powerpoint/2010/main" val="22979584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86763" y="1551009"/>
            <a:ext cx="11003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EVRENİN GELİŞİMİNİ BAŞLATAN UNSUR:</a:t>
            </a:r>
          </a:p>
          <a:p>
            <a:pPr algn="ctr"/>
            <a:r>
              <a:rPr lang="tr-TR" sz="6600" dirty="0"/>
              <a:t>AKIL</a:t>
            </a:r>
          </a:p>
        </p:txBody>
      </p:sp>
    </p:spTree>
    <p:extLst>
      <p:ext uri="{BB962C8B-B14F-4D97-AF65-F5344CB8AC3E}">
        <p14:creationId xmlns:p14="http://schemas.microsoft.com/office/powerpoint/2010/main" val="4473029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86763" y="1551009"/>
            <a:ext cx="110036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/>
              <a:t>ATOMCULAR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4934644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686763" y="1551009"/>
            <a:ext cx="11003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DEMOKRİTOS</a:t>
            </a:r>
          </a:p>
          <a:p>
            <a:pPr algn="ctr"/>
            <a:r>
              <a:rPr lang="tr-TR" sz="9600" dirty="0"/>
              <a:t>D. M.Ö. 470-460</a:t>
            </a:r>
          </a:p>
        </p:txBody>
      </p:sp>
    </p:spTree>
    <p:extLst>
      <p:ext uri="{BB962C8B-B14F-4D97-AF65-F5344CB8AC3E}">
        <p14:creationId xmlns:p14="http://schemas.microsoft.com/office/powerpoint/2010/main" val="1822505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592169" y="337064"/>
            <a:ext cx="110036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TEMEL İDDİA:</a:t>
            </a:r>
          </a:p>
          <a:p>
            <a:pPr algn="ctr"/>
            <a:r>
              <a:rPr lang="tr-TR" sz="9600" u="sng" dirty="0"/>
              <a:t>MADDE SONSUZA KADAR BÖLÜNEMEZ</a:t>
            </a:r>
          </a:p>
        </p:txBody>
      </p:sp>
    </p:spTree>
    <p:extLst>
      <p:ext uri="{BB962C8B-B14F-4D97-AF65-F5344CB8AC3E}">
        <p14:creationId xmlns:p14="http://schemas.microsoft.com/office/powerpoint/2010/main" val="382831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724729"/>
            <a:ext cx="116304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ANTİK YUNAN’DA FELSEFE ÖNCESİ DURUM:</a:t>
            </a:r>
          </a:p>
          <a:p>
            <a:pPr algn="ctr"/>
            <a:r>
              <a:rPr lang="tr-TR" sz="8000" dirty="0"/>
              <a:t>MİTOLOJİK DÜŞÜNCE</a:t>
            </a:r>
          </a:p>
        </p:txBody>
      </p:sp>
    </p:spTree>
    <p:extLst>
      <p:ext uri="{BB962C8B-B14F-4D97-AF65-F5344CB8AC3E}">
        <p14:creationId xmlns:p14="http://schemas.microsoft.com/office/powerpoint/2010/main" val="39982429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592169" y="337064"/>
            <a:ext cx="110036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SON DURAK:</a:t>
            </a:r>
          </a:p>
          <a:p>
            <a:pPr algn="ctr"/>
            <a:r>
              <a:rPr lang="tr-TR" sz="9600" u="sng" dirty="0"/>
              <a:t>ATOM, YANİ BÖLÜNMEZ PARÇA</a:t>
            </a:r>
          </a:p>
        </p:txBody>
      </p:sp>
    </p:spTree>
    <p:extLst>
      <p:ext uri="{BB962C8B-B14F-4D97-AF65-F5344CB8AC3E}">
        <p14:creationId xmlns:p14="http://schemas.microsoft.com/office/powerpoint/2010/main" val="1886119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592169" y="337064"/>
            <a:ext cx="110036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ATOMLARIN ÖZELLİKLERİ</a:t>
            </a:r>
          </a:p>
          <a:p>
            <a:r>
              <a:rPr lang="tr-TR" sz="5400" dirty="0"/>
              <a:t>1. DUYULARLA ALGILANAMAYACAK KADAR KÜÇÜK</a:t>
            </a:r>
          </a:p>
          <a:p>
            <a:r>
              <a:rPr lang="tr-TR" sz="5400" dirty="0"/>
              <a:t>2. SAYICA SONSUZ</a:t>
            </a:r>
          </a:p>
          <a:p>
            <a:r>
              <a:rPr lang="tr-TR" sz="5400" dirty="0"/>
              <a:t>3. SAYISIZ ÇEŞİTLİLİKLE KARIŞIM OLUŞTURABİLECEK ÖZELLİKTE</a:t>
            </a:r>
          </a:p>
        </p:txBody>
      </p:sp>
    </p:spTree>
    <p:extLst>
      <p:ext uri="{BB962C8B-B14F-4D97-AF65-F5344CB8AC3E}">
        <p14:creationId xmlns:p14="http://schemas.microsoft.com/office/powerpoint/2010/main" val="11144216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450279" y="463188"/>
            <a:ext cx="110036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ATOMLAR, MUTLAK BOŞLUKTA HAREKET EDER</a:t>
            </a:r>
          </a:p>
        </p:txBody>
      </p:sp>
    </p:spTree>
    <p:extLst>
      <p:ext uri="{BB962C8B-B14F-4D97-AF65-F5344CB8AC3E}">
        <p14:creationId xmlns:p14="http://schemas.microsoft.com/office/powerpoint/2010/main" val="11922231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EDCB642-8596-A54A-BCE4-746267A8E108}"/>
              </a:ext>
            </a:extLst>
          </p:cNvPr>
          <p:cNvSpPr txBox="1"/>
          <p:nvPr/>
        </p:nvSpPr>
        <p:spPr>
          <a:xfrm>
            <a:off x="450279" y="463188"/>
            <a:ext cx="110036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dirty="0"/>
              <a:t>TÜM NESNELER, ATOMLARIN </a:t>
            </a:r>
            <a:r>
              <a:rPr lang="tr-TR" sz="9600" u="sng" dirty="0"/>
              <a:t>BİREŞİMİYLE </a:t>
            </a:r>
            <a:r>
              <a:rPr lang="tr-TR" sz="9600" dirty="0"/>
              <a:t>OLUŞUR</a:t>
            </a:r>
          </a:p>
        </p:txBody>
      </p:sp>
    </p:spTree>
    <p:extLst>
      <p:ext uri="{BB962C8B-B14F-4D97-AF65-F5344CB8AC3E}">
        <p14:creationId xmlns:p14="http://schemas.microsoft.com/office/powerpoint/2010/main" val="1170000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215906" y="437859"/>
            <a:ext cx="9634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ANTİK YUNAN FELSEFESİNİN DÖNEMLERİ VE ÖZELLİKLERİ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F7A302-2128-C545-B0F3-5E078A177859}"/>
              </a:ext>
            </a:extLst>
          </p:cNvPr>
          <p:cNvSpPr txBox="1"/>
          <p:nvPr/>
        </p:nvSpPr>
        <p:spPr>
          <a:xfrm>
            <a:off x="0" y="2384385"/>
            <a:ext cx="12388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M.Ö. 600 	KOZMOLOJİK DÖNEM        TABİAT FELSEFESİ               İDDİACI</a:t>
            </a:r>
          </a:p>
          <a:p>
            <a:r>
              <a:rPr lang="tr-TR" sz="2800" dirty="0"/>
              <a:t>				(THALES VE DİĞERLERİ) 				</a:t>
            </a:r>
          </a:p>
          <a:p>
            <a:r>
              <a:rPr lang="tr-TR" sz="2800" dirty="0"/>
              <a:t>M.Ö. 450	İNSAN MERKEZCİ DÖNEM   BİLGİ-AHLAK FELSEFESİ     ŞÜPHECİ</a:t>
            </a:r>
          </a:p>
          <a:p>
            <a:r>
              <a:rPr lang="tr-TR" sz="2800" dirty="0"/>
              <a:t>                  (SOFİSTLER VE SOKRATES)		</a:t>
            </a:r>
          </a:p>
          <a:p>
            <a:r>
              <a:rPr lang="tr-TR" sz="2800" dirty="0"/>
              <a:t>M.Ö. 400	SİSTEMATİK DÖNEM              TÜM FELSEFİ DİSİPLİNLER  DENGELİ</a:t>
            </a:r>
          </a:p>
          <a:p>
            <a:r>
              <a:rPr lang="tr-TR" sz="2800"/>
              <a:t>			    (</a:t>
            </a:r>
            <a:r>
              <a:rPr lang="tr-TR" sz="2800" dirty="0"/>
              <a:t>PLATON VE ARİSTOTELES)		</a:t>
            </a:r>
            <a:r>
              <a:rPr lang="tr-TR" sz="2800"/>
              <a:t>	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056901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544404" y="2500132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5.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6B94087-19CA-864D-A61B-CAA9DBD7F8D6}"/>
              </a:ext>
            </a:extLst>
          </p:cNvPr>
          <p:cNvSpPr txBox="1"/>
          <p:nvPr/>
        </p:nvSpPr>
        <p:spPr>
          <a:xfrm>
            <a:off x="0" y="724729"/>
            <a:ext cx="11630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MİTOSTAN LOGOS’A GEÇİŞ: FELSEFENİN ORTAYA ÇIKIŞI</a:t>
            </a:r>
          </a:p>
        </p:txBody>
      </p:sp>
    </p:spTree>
    <p:extLst>
      <p:ext uri="{BB962C8B-B14F-4D97-AF65-F5344CB8AC3E}">
        <p14:creationId xmlns:p14="http://schemas.microsoft.com/office/powerpoint/2010/main" val="4145944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1177</TotalTime>
  <Words>780</Words>
  <Application>Microsoft Macintosh PowerPoint</Application>
  <PresentationFormat>Geniş ekran</PresentationFormat>
  <Paragraphs>214</Paragraphs>
  <Slides>85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85</vt:i4>
      </vt:variant>
    </vt:vector>
  </HeadingPairs>
  <TitlesOfParts>
    <vt:vector size="89" baseType="lpstr">
      <vt:lpstr>Arial</vt:lpstr>
      <vt:lpstr>Calibri</vt:lpstr>
      <vt:lpstr>Century Gothic</vt:lpstr>
      <vt:lpstr>Ağ Gözü</vt:lpstr>
      <vt:lpstr>felsefE TARİHİ-I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151</cp:revision>
  <dcterms:created xsi:type="dcterms:W3CDTF">2019-06-29T07:56:24Z</dcterms:created>
  <dcterms:modified xsi:type="dcterms:W3CDTF">2019-11-05T08:35:21Z</dcterms:modified>
</cp:coreProperties>
</file>