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4" r:id="rId4"/>
    <p:sldId id="286" r:id="rId5"/>
    <p:sldId id="289" r:id="rId6"/>
    <p:sldId id="290" r:id="rId7"/>
    <p:sldId id="292" r:id="rId8"/>
    <p:sldId id="315" r:id="rId9"/>
    <p:sldId id="316" r:id="rId10"/>
    <p:sldId id="317" r:id="rId11"/>
    <p:sldId id="299" r:id="rId12"/>
    <p:sldId id="297" r:id="rId13"/>
    <p:sldId id="294" r:id="rId14"/>
    <p:sldId id="295" r:id="rId15"/>
    <p:sldId id="296" r:id="rId16"/>
    <p:sldId id="300" r:id="rId17"/>
    <p:sldId id="305" r:id="rId18"/>
    <p:sldId id="306" r:id="rId19"/>
    <p:sldId id="307" r:id="rId20"/>
    <p:sldId id="309" r:id="rId21"/>
    <p:sldId id="311" r:id="rId22"/>
    <p:sldId id="312" r:id="rId23"/>
    <p:sldId id="313" r:id="rId24"/>
    <p:sldId id="314" r:id="rId25"/>
    <p:sldId id="318" r:id="rId26"/>
    <p:sldId id="31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31.08.2019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696" y="0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İslam felsefesi METİNLERİ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15747" y="231492"/>
            <a:ext cx="12083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KİNDÎ VE TALEBELERİ:</a:t>
            </a:r>
          </a:p>
          <a:p>
            <a:pPr algn="ctr"/>
            <a:r>
              <a:rPr lang="tr-TR" sz="6000" dirty="0"/>
              <a:t>TANRI BİLGİSİ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FÂRÂBÎ-İBN SÎNA VE TAKİPÇİLERİ:</a:t>
            </a:r>
          </a:p>
          <a:p>
            <a:pPr algn="ctr"/>
            <a:r>
              <a:rPr lang="tr-TR" sz="6000" dirty="0"/>
              <a:t>VARLIK OLMAK BAKIMINDAN VARLIĞIN BİLGİSİ</a:t>
            </a:r>
          </a:p>
        </p:txBody>
      </p:sp>
    </p:spTree>
    <p:extLst>
      <p:ext uri="{BB962C8B-B14F-4D97-AF65-F5344CB8AC3E}">
        <p14:creationId xmlns:p14="http://schemas.microsoft.com/office/powerpoint/2010/main" val="160597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1770926"/>
            <a:ext cx="12083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METAFİZİĞİN KONUSU:</a:t>
            </a:r>
          </a:p>
          <a:p>
            <a:pPr algn="ctr"/>
            <a:r>
              <a:rPr lang="tr-TR" sz="6000" dirty="0"/>
              <a:t>TANRI BİLGİSİ</a:t>
            </a:r>
          </a:p>
        </p:txBody>
      </p:sp>
    </p:spTree>
    <p:extLst>
      <p:ext uri="{BB962C8B-B14F-4D97-AF65-F5344CB8AC3E}">
        <p14:creationId xmlns:p14="http://schemas.microsoft.com/office/powerpoint/2010/main" val="165836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1770926"/>
            <a:ext cx="12083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i="1" dirty="0"/>
              <a:t>Fİ’L-FELSEFETİ’L-ÛLÂ</a:t>
            </a:r>
          </a:p>
          <a:p>
            <a:pPr algn="ctr"/>
            <a:r>
              <a:rPr lang="tr-TR" sz="6000" i="1" dirty="0"/>
              <a:t>İLK FELSEFE ÜZERİNE</a:t>
            </a:r>
          </a:p>
        </p:txBody>
      </p:sp>
    </p:spTree>
    <p:extLst>
      <p:ext uri="{BB962C8B-B14F-4D97-AF65-F5344CB8AC3E}">
        <p14:creationId xmlns:p14="http://schemas.microsoft.com/office/powerpoint/2010/main" val="248473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92441" y="509286"/>
            <a:ext cx="1227641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KİNDÎ METAFİZİĞİNİ YÖNLENDİREN SORULAR</a:t>
            </a:r>
          </a:p>
          <a:p>
            <a:pPr algn="ctr"/>
            <a:endParaRPr lang="tr-TR" sz="2800" dirty="0"/>
          </a:p>
          <a:p>
            <a:pPr marL="1371600" indent="-1371600" algn="ctr">
              <a:buAutoNum type="arabicPeriod"/>
            </a:pPr>
            <a:r>
              <a:rPr lang="tr-TR" sz="6600" dirty="0"/>
              <a:t>YOKTAN YARATMA VE ALEMİN HUDUSU</a:t>
            </a:r>
          </a:p>
          <a:p>
            <a:pPr marL="1371600" indent="-1371600" algn="ctr">
              <a:buAutoNum type="arabicPeriod"/>
            </a:pPr>
            <a:r>
              <a:rPr lang="tr-TR" sz="6600" dirty="0"/>
              <a:t>NEDENSELLİK İLKESİ</a:t>
            </a:r>
          </a:p>
        </p:txBody>
      </p:sp>
    </p:spTree>
    <p:extLst>
      <p:ext uri="{BB962C8B-B14F-4D97-AF65-F5344CB8AC3E}">
        <p14:creationId xmlns:p14="http://schemas.microsoft.com/office/powerpoint/2010/main" val="193350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509286"/>
            <a:ext cx="12083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KİNDÎ’YE GÖRE METAFİZİKÇİ:</a:t>
            </a:r>
          </a:p>
          <a:p>
            <a:pPr algn="ctr"/>
            <a:r>
              <a:rPr lang="tr-TR" sz="6000" dirty="0"/>
              <a:t>«FELSEFÎ İLİMLERİ TAHSİL EDİP TANRI-ALEM İLİŞKİSİNİN NİTELİĞİNİ VE VAROLAN ALEMDEKİ NEDENSELLİK DÜZENİNİ KAVRAYAN KİMSE»</a:t>
            </a:r>
          </a:p>
        </p:txBody>
      </p:sp>
    </p:spTree>
    <p:extLst>
      <p:ext uri="{BB962C8B-B14F-4D97-AF65-F5344CB8AC3E}">
        <p14:creationId xmlns:p14="http://schemas.microsoft.com/office/powerpoint/2010/main" val="172105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509286"/>
            <a:ext cx="12083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KİNDÎ’YE GÖRE METAFİZİK:</a:t>
            </a:r>
          </a:p>
          <a:p>
            <a:pPr algn="ctr"/>
            <a:r>
              <a:rPr lang="tr-TR" sz="6000" dirty="0"/>
              <a:t>İLK İLLETİN/SEBEBİN BİLGİSİ.</a:t>
            </a:r>
          </a:p>
          <a:p>
            <a:pPr algn="ctr"/>
            <a:r>
              <a:rPr lang="tr-TR" sz="6000" dirty="0"/>
              <a:t>BU BİLGİYİ VEREN DİSİPLİN=</a:t>
            </a:r>
          </a:p>
          <a:p>
            <a:pPr algn="ctr"/>
            <a:r>
              <a:rPr lang="tr-TR" sz="6000" dirty="0"/>
              <a:t>İLK FELSEFE</a:t>
            </a:r>
          </a:p>
        </p:txBody>
      </p:sp>
    </p:spTree>
    <p:extLst>
      <p:ext uri="{BB962C8B-B14F-4D97-AF65-F5344CB8AC3E}">
        <p14:creationId xmlns:p14="http://schemas.microsoft.com/office/powerpoint/2010/main" val="262716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1770926"/>
            <a:ext cx="12083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METAFİZİĞİN KONUSU:</a:t>
            </a:r>
          </a:p>
          <a:p>
            <a:pPr algn="ctr"/>
            <a:r>
              <a:rPr lang="tr-TR" sz="6000" dirty="0"/>
              <a:t>VARLIK OLMAK BAKIMINDAN VARLIĞIN BİLGİSİ</a:t>
            </a:r>
          </a:p>
        </p:txBody>
      </p:sp>
    </p:spTree>
    <p:extLst>
      <p:ext uri="{BB962C8B-B14F-4D97-AF65-F5344CB8AC3E}">
        <p14:creationId xmlns:p14="http://schemas.microsoft.com/office/powerpoint/2010/main" val="54755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0" y="1770926"/>
            <a:ext cx="12083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FÂRÂBÎ: KİNDÎCİ YAKLAŞIMIN REDDİ</a:t>
            </a:r>
          </a:p>
          <a:p>
            <a:pPr algn="ctr"/>
            <a:r>
              <a:rPr lang="tr-TR" sz="6000" dirty="0"/>
              <a:t>METAFİZİK, TEOLOJİ/KELAM DEĞİLDİR!!!!!!</a:t>
            </a:r>
          </a:p>
        </p:txBody>
      </p:sp>
    </p:spTree>
    <p:extLst>
      <p:ext uri="{BB962C8B-B14F-4D97-AF65-F5344CB8AC3E}">
        <p14:creationId xmlns:p14="http://schemas.microsoft.com/office/powerpoint/2010/main" val="315151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15747" y="983847"/>
            <a:ext cx="120839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METAFİZİĞİN KONUSU </a:t>
            </a:r>
          </a:p>
          <a:p>
            <a:pPr algn="ctr"/>
            <a:r>
              <a:rPr lang="tr-TR" sz="6000" dirty="0"/>
              <a:t>«TANRI BİLGİSİ» DEĞİL,</a:t>
            </a:r>
          </a:p>
          <a:p>
            <a:pPr algn="ctr"/>
            <a:r>
              <a:rPr lang="tr-TR" sz="6000" dirty="0"/>
              <a:t>VARLIK OLMAK BAKIMINDAN VARLIK VEYA «MUTLAK MANADA VARLIK»TIR.</a:t>
            </a:r>
          </a:p>
        </p:txBody>
      </p:sp>
    </p:spTree>
    <p:extLst>
      <p:ext uri="{BB962C8B-B14F-4D97-AF65-F5344CB8AC3E}">
        <p14:creationId xmlns:p14="http://schemas.microsoft.com/office/powerpoint/2010/main" val="122918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516284" y="439837"/>
            <a:ext cx="1033619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METAFİZİĞİN 3 İŞLEVİ:</a:t>
            </a:r>
          </a:p>
          <a:p>
            <a:pPr algn="ctr"/>
            <a:r>
              <a:rPr lang="tr-TR" sz="1400" dirty="0"/>
              <a:t> </a:t>
            </a:r>
            <a:endParaRPr lang="tr-TR" sz="4800" dirty="0"/>
          </a:p>
          <a:p>
            <a:pPr marL="1143000" indent="-1143000">
              <a:buAutoNum type="arabicPeriod"/>
            </a:pPr>
            <a:r>
              <a:rPr lang="tr-TR" sz="4800" dirty="0"/>
              <a:t>TİKEL İLİMLERİN İLKELERİNİ TEMELLENDİRMEK</a:t>
            </a:r>
          </a:p>
          <a:p>
            <a:pPr marL="1143000" indent="-1143000">
              <a:buAutoNum type="arabicPeriod"/>
            </a:pPr>
            <a:r>
              <a:rPr lang="tr-TR" sz="4800" dirty="0"/>
              <a:t>TÜM MEVCUTLARIN İLK İLKESİ OLAN TANRI’YI İNCELEMEK</a:t>
            </a:r>
          </a:p>
          <a:p>
            <a:pPr marL="1143000" indent="-1143000">
              <a:buAutoNum type="arabicPeriod"/>
            </a:pPr>
            <a:r>
              <a:rPr lang="tr-TR" sz="4800" dirty="0"/>
              <a:t>VARLIĞA SIRF VARLIK OLMASI BAKIMINDAN İLİŞEN ŞEYLERİ İNCELEMEK</a:t>
            </a:r>
          </a:p>
        </p:txBody>
      </p:sp>
    </p:spTree>
    <p:extLst>
      <p:ext uri="{BB962C8B-B14F-4D97-AF65-F5344CB8AC3E}">
        <p14:creationId xmlns:p14="http://schemas.microsoft.com/office/powerpoint/2010/main" val="27998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2811463" y="2002420"/>
            <a:ext cx="70118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500" dirty="0"/>
              <a:t>METAFİZİK</a:t>
            </a:r>
          </a:p>
        </p:txBody>
      </p:sp>
    </p:spTree>
    <p:extLst>
      <p:ext uri="{BB962C8B-B14F-4D97-AF65-F5344CB8AC3E}">
        <p14:creationId xmlns:p14="http://schemas.microsoft.com/office/powerpoint/2010/main" val="254025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İBN SİNA: METAFİZİĞİN İKİNCİ KURUCUSU</a:t>
            </a:r>
          </a:p>
          <a:p>
            <a:pPr algn="ctr"/>
            <a:endParaRPr lang="tr-TR" sz="4800" dirty="0"/>
          </a:p>
          <a:p>
            <a:pPr algn="ctr"/>
            <a:r>
              <a:rPr lang="tr-TR" sz="1400" dirty="0"/>
              <a:t>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55031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95424" y="1342662"/>
            <a:ext cx="103361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İBN SİNA:</a:t>
            </a:r>
          </a:p>
          <a:p>
            <a:pPr algn="ctr"/>
            <a:r>
              <a:rPr lang="tr-TR" sz="4800" dirty="0"/>
              <a:t>METAFİZİĞİN TEOLOJİDEN MUTLAK SURETTE AYRILMASI</a:t>
            </a:r>
          </a:p>
          <a:p>
            <a:pPr algn="ctr"/>
            <a:r>
              <a:rPr lang="tr-TR" sz="1400" dirty="0"/>
              <a:t>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78057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TANRI, METAFİZİĞİN KONUSU (MEVZU‘U) OLAMAZ!</a:t>
            </a:r>
          </a:p>
          <a:p>
            <a:pPr algn="ctr"/>
            <a:r>
              <a:rPr lang="tr-TR" sz="4800" dirty="0"/>
              <a:t>NİÇİN?</a:t>
            </a:r>
          </a:p>
        </p:txBody>
      </p:sp>
    </p:spTree>
    <p:extLst>
      <p:ext uri="{BB962C8B-B14F-4D97-AF65-F5344CB8AC3E}">
        <p14:creationId xmlns:p14="http://schemas.microsoft.com/office/powerpoint/2010/main" val="320840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22745" y="381963"/>
            <a:ext cx="10336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TANRI’NIN VARLIĞI YA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APAÇIKTIR</a:t>
            </a:r>
          </a:p>
          <a:p>
            <a:pPr algn="ctr"/>
            <a:r>
              <a:rPr lang="tr-TR" sz="4800" dirty="0"/>
              <a:t>YA</a:t>
            </a:r>
          </a:p>
          <a:p>
            <a:pPr algn="ctr"/>
            <a:r>
              <a:rPr lang="tr-TR" sz="4800" dirty="0"/>
              <a:t>2. BAŞKA BİR İLİMDE İSPATLANMIŞTIR.</a:t>
            </a:r>
          </a:p>
          <a:p>
            <a:pPr algn="ctr"/>
            <a:r>
              <a:rPr lang="tr-TR" sz="4800" dirty="0"/>
              <a:t>YA DA</a:t>
            </a:r>
          </a:p>
          <a:p>
            <a:pPr algn="ctr"/>
            <a:r>
              <a:rPr lang="tr-TR" sz="4800" dirty="0"/>
              <a:t>3. HİÇBİR İLİMDE SORUN OLARAK ELE ALINMAMIŞTIR</a:t>
            </a:r>
          </a:p>
        </p:txBody>
      </p:sp>
    </p:spTree>
    <p:extLst>
      <p:ext uri="{BB962C8B-B14F-4D97-AF65-F5344CB8AC3E}">
        <p14:creationId xmlns:p14="http://schemas.microsoft.com/office/powerpoint/2010/main" val="106033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METAFİZİĞİN KONUSU:</a:t>
            </a:r>
          </a:p>
          <a:p>
            <a:pPr algn="ctr"/>
            <a:r>
              <a:rPr lang="tr-TR" sz="4800" dirty="0"/>
              <a:t>MEVCUT OLMASI BAKIMINDAN MEVCUT</a:t>
            </a:r>
          </a:p>
        </p:txBody>
      </p:sp>
    </p:spTree>
    <p:extLst>
      <p:ext uri="{BB962C8B-B14F-4D97-AF65-F5344CB8AC3E}">
        <p14:creationId xmlns:p14="http://schemas.microsoft.com/office/powerpoint/2010/main" val="422742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METAFİZİK İLMİNDE ELE ALINAN MESELELER</a:t>
            </a:r>
          </a:p>
        </p:txBody>
      </p:sp>
    </p:spTree>
    <p:extLst>
      <p:ext uri="{BB962C8B-B14F-4D97-AF65-F5344CB8AC3E}">
        <p14:creationId xmlns:p14="http://schemas.microsoft.com/office/powerpoint/2010/main" val="241077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/>
              <a:t>METAFİZİK BİR MESELE OLARAK AHİRET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535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08030" y="1423686"/>
            <a:ext cx="12083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DERSTE İŞLENECEK KONULAR:</a:t>
            </a:r>
          </a:p>
          <a:p>
            <a:pPr algn="ctr"/>
            <a:r>
              <a:rPr lang="tr-TR" sz="6000" dirty="0"/>
              <a:t>1. METAFİZİK İLMİNİN MEVZUU</a:t>
            </a:r>
          </a:p>
          <a:p>
            <a:pPr algn="ctr"/>
            <a:r>
              <a:rPr lang="tr-TR" sz="6000" dirty="0"/>
              <a:t>2. METAFİZİK İLMİNİN MESELELERİ</a:t>
            </a:r>
          </a:p>
        </p:txBody>
      </p:sp>
    </p:spTree>
    <p:extLst>
      <p:ext uri="{BB962C8B-B14F-4D97-AF65-F5344CB8AC3E}">
        <p14:creationId xmlns:p14="http://schemas.microsoft.com/office/powerpoint/2010/main" val="137382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308188" y="324091"/>
            <a:ext cx="122764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SÖZCÜK OLARAK METAFİZİK:</a:t>
            </a:r>
          </a:p>
          <a:p>
            <a:pPr algn="ctr"/>
            <a:r>
              <a:rPr lang="tr-TR" sz="8000" dirty="0"/>
              <a:t>META TA PHYSİKA</a:t>
            </a:r>
          </a:p>
          <a:p>
            <a:pPr algn="ctr"/>
            <a:r>
              <a:rPr lang="tr-TR" sz="8000" dirty="0"/>
              <a:t>«DOĞAL ŞEYLERDEN SONRA»</a:t>
            </a:r>
          </a:p>
        </p:txBody>
      </p:sp>
    </p:spTree>
    <p:extLst>
      <p:ext uri="{BB962C8B-B14F-4D97-AF65-F5344CB8AC3E}">
        <p14:creationId xmlns:p14="http://schemas.microsoft.com/office/powerpoint/2010/main" val="41504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92441" y="1527858"/>
            <a:ext cx="12276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KURUCUSU</a:t>
            </a:r>
          </a:p>
          <a:p>
            <a:pPr algn="ctr"/>
            <a:r>
              <a:rPr lang="tr-TR" sz="8000" dirty="0"/>
              <a:t>ARİSTOTELES</a:t>
            </a:r>
          </a:p>
        </p:txBody>
      </p:sp>
    </p:spTree>
    <p:extLst>
      <p:ext uri="{BB962C8B-B14F-4D97-AF65-F5344CB8AC3E}">
        <p14:creationId xmlns:p14="http://schemas.microsoft.com/office/powerpoint/2010/main" val="112191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261889" y="833377"/>
            <a:ext cx="12369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ÖNEMİ</a:t>
            </a:r>
          </a:p>
          <a:p>
            <a:pPr algn="ctr"/>
            <a:r>
              <a:rPr lang="tr-TR" sz="7200" dirty="0"/>
              <a:t>FELSEFE TASAVVURU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METAFİZİK</a:t>
            </a:r>
          </a:p>
        </p:txBody>
      </p:sp>
      <p:sp>
        <p:nvSpPr>
          <p:cNvPr id="3" name="Yukarı Aşağı Ok 2">
            <a:extLst>
              <a:ext uri="{FF2B5EF4-FFF2-40B4-BE49-F238E27FC236}">
                <a16:creationId xmlns:a16="http://schemas.microsoft.com/office/drawing/2014/main" id="{7E9BF9A0-FDB5-2942-A890-8F0FFEC84C0C}"/>
              </a:ext>
            </a:extLst>
          </p:cNvPr>
          <p:cNvSpPr/>
          <p:nvPr/>
        </p:nvSpPr>
        <p:spPr>
          <a:xfrm>
            <a:off x="5729468" y="3009418"/>
            <a:ext cx="578735" cy="1215341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60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92441" y="509286"/>
            <a:ext cx="1227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İSLAM DÜNYASINDA </a:t>
            </a:r>
          </a:p>
          <a:p>
            <a:pPr algn="ctr"/>
            <a:r>
              <a:rPr lang="tr-TR" sz="8000" dirty="0"/>
              <a:t>İLK METAFİZİKÇİ:</a:t>
            </a:r>
          </a:p>
          <a:p>
            <a:pPr algn="ctr"/>
            <a:r>
              <a:rPr lang="tr-TR" sz="8000" dirty="0"/>
              <a:t>KİNDÎ</a:t>
            </a:r>
          </a:p>
        </p:txBody>
      </p:sp>
    </p:spTree>
    <p:extLst>
      <p:ext uri="{BB962C8B-B14F-4D97-AF65-F5344CB8AC3E}">
        <p14:creationId xmlns:p14="http://schemas.microsoft.com/office/powerpoint/2010/main" val="107945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92441" y="509286"/>
            <a:ext cx="1227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İSLAM DÜNYASINDA </a:t>
            </a:r>
          </a:p>
          <a:p>
            <a:pPr algn="ctr"/>
            <a:r>
              <a:rPr lang="tr-TR" sz="8000" dirty="0"/>
              <a:t>EN ÖNEMLİ METAFİZİKÇİ:</a:t>
            </a:r>
          </a:p>
          <a:p>
            <a:pPr algn="ctr"/>
            <a:r>
              <a:rPr lang="tr-TR" sz="8000" dirty="0"/>
              <a:t>İBN SÎNÂ</a:t>
            </a:r>
          </a:p>
        </p:txBody>
      </p:sp>
    </p:spTree>
    <p:extLst>
      <p:ext uri="{BB962C8B-B14F-4D97-AF65-F5344CB8AC3E}">
        <p14:creationId xmlns:p14="http://schemas.microsoft.com/office/powerpoint/2010/main" val="158918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289367" y="2338085"/>
            <a:ext cx="12083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METAFİZİK İLMİNİN ÜZERİNE İNŞA EDİLDİĞİ </a:t>
            </a:r>
            <a:r>
              <a:rPr lang="tr-TR" sz="6000" u="sng" dirty="0"/>
              <a:t>TEMEL</a:t>
            </a:r>
            <a:r>
              <a:rPr lang="tr-TR" sz="6000" dirty="0"/>
              <a:t> YANİ </a:t>
            </a:r>
            <a:r>
              <a:rPr lang="tr-TR" sz="6000" u="sng" dirty="0"/>
              <a:t>MEVZÛ</a:t>
            </a:r>
            <a:r>
              <a:rPr lang="tr-TR" sz="6000" dirty="0"/>
              <a:t> YANİ </a:t>
            </a:r>
            <a:r>
              <a:rPr lang="tr-TR" sz="6000" u="sng" dirty="0"/>
              <a:t>KONU</a:t>
            </a:r>
            <a:r>
              <a:rPr lang="tr-TR" sz="6000" dirty="0"/>
              <a:t> NEDİR?</a:t>
            </a:r>
          </a:p>
        </p:txBody>
      </p:sp>
    </p:spTree>
    <p:extLst>
      <p:ext uri="{BB962C8B-B14F-4D97-AF65-F5344CB8AC3E}">
        <p14:creationId xmlns:p14="http://schemas.microsoft.com/office/powerpoint/2010/main" val="2118692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285</TotalTime>
  <Words>275</Words>
  <Application>Microsoft Macintosh PowerPoint</Application>
  <PresentationFormat>Geniş ekran</PresentationFormat>
  <Paragraphs>72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Ağ Gözü</vt:lpstr>
      <vt:lpstr>İslam felsefesi METİNLERİ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111</cp:revision>
  <dcterms:created xsi:type="dcterms:W3CDTF">2019-06-29T07:56:24Z</dcterms:created>
  <dcterms:modified xsi:type="dcterms:W3CDTF">2019-08-31T14:35:43Z</dcterms:modified>
</cp:coreProperties>
</file>