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61" r:id="rId3"/>
    <p:sldId id="274" r:id="rId4"/>
    <p:sldId id="275" r:id="rId5"/>
    <p:sldId id="273" r:id="rId6"/>
    <p:sldId id="259" r:id="rId7"/>
    <p:sldId id="276" r:id="rId8"/>
    <p:sldId id="277" r:id="rId9"/>
    <p:sldId id="278" r:id="rId10"/>
    <p:sldId id="260" r:id="rId11"/>
    <p:sldId id="319" r:id="rId12"/>
    <p:sldId id="263" r:id="rId13"/>
    <p:sldId id="303" r:id="rId14"/>
    <p:sldId id="281" r:id="rId15"/>
    <p:sldId id="304" r:id="rId16"/>
    <p:sldId id="282" r:id="rId17"/>
    <p:sldId id="287" r:id="rId18"/>
    <p:sldId id="305" r:id="rId19"/>
    <p:sldId id="306" r:id="rId20"/>
    <p:sldId id="307" r:id="rId21"/>
    <p:sldId id="308" r:id="rId22"/>
    <p:sldId id="288" r:id="rId23"/>
    <p:sldId id="289" r:id="rId24"/>
    <p:sldId id="284" r:id="rId25"/>
    <p:sldId id="318" r:id="rId26"/>
    <p:sldId id="283" r:id="rId27"/>
    <p:sldId id="310" r:id="rId28"/>
    <p:sldId id="311" r:id="rId29"/>
    <p:sldId id="312" r:id="rId30"/>
    <p:sldId id="313" r:id="rId31"/>
    <p:sldId id="314" r:id="rId32"/>
    <p:sldId id="315" r:id="rId33"/>
    <p:sldId id="309" r:id="rId34"/>
    <p:sldId id="264" r:id="rId35"/>
    <p:sldId id="317" r:id="rId36"/>
    <p:sldId id="292" r:id="rId37"/>
    <p:sldId id="293" r:id="rId38"/>
    <p:sldId id="265" r:id="rId39"/>
    <p:sldId id="294" r:id="rId40"/>
    <p:sldId id="295" r:id="rId41"/>
    <p:sldId id="296" r:id="rId42"/>
    <p:sldId id="266" r:id="rId43"/>
    <p:sldId id="297" r:id="rId44"/>
    <p:sldId id="298" r:id="rId45"/>
    <p:sldId id="299" r:id="rId46"/>
    <p:sldId id="300" r:id="rId47"/>
    <p:sldId id="301" r:id="rId48"/>
    <p:sldId id="267" r:id="rId49"/>
    <p:sldId id="30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93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1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18.09.2019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buraya bir resim eklenecek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67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70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21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47" y="-208596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İslam felsefesi</a:t>
            </a:r>
            <a:br>
              <a:rPr lang="tr-TR" sz="8000" dirty="0"/>
            </a:br>
            <a:r>
              <a:rPr lang="tr-TR" sz="8000" dirty="0"/>
              <a:t>METİNLERİ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7AB98-EEDF-2447-9FB7-FAFD4F07D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9344" y="902208"/>
            <a:ext cx="9631680" cy="4730496"/>
          </a:xfrm>
        </p:spPr>
        <p:txBody>
          <a:bodyPr>
            <a:normAutofit/>
          </a:bodyPr>
          <a:lstStyle/>
          <a:p>
            <a:pPr algn="ctr"/>
            <a:r>
              <a:rPr lang="tr-TR" sz="9600" dirty="0"/>
              <a:t>SINAVLARLA İLGİLİ </a:t>
            </a:r>
            <a:br>
              <a:rPr lang="tr-TR" sz="9600" dirty="0"/>
            </a:br>
            <a:r>
              <a:rPr lang="tr-TR" sz="9600" dirty="0"/>
              <a:t>HUSUSLAR</a:t>
            </a:r>
          </a:p>
        </p:txBody>
      </p:sp>
    </p:spTree>
    <p:extLst>
      <p:ext uri="{BB962C8B-B14F-4D97-AF65-F5344CB8AC3E}">
        <p14:creationId xmlns:p14="http://schemas.microsoft.com/office/powerpoint/2010/main" val="243437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EF3562C-97AB-5E4C-9149-AF56F7466AA1}"/>
              </a:ext>
            </a:extLst>
          </p:cNvPr>
          <p:cNvSpPr txBox="1"/>
          <p:nvPr/>
        </p:nvSpPr>
        <p:spPr>
          <a:xfrm>
            <a:off x="681378" y="740171"/>
            <a:ext cx="108302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VİZE VE FİNAL TARİHLERİ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VİZE: 16-24  KASIM 2019</a:t>
            </a:r>
          </a:p>
          <a:p>
            <a:pPr algn="ctr"/>
            <a:r>
              <a:rPr lang="tr-TR" sz="7200" dirty="0"/>
              <a:t>FİNAL: 06-19 OCAK 2020</a:t>
            </a:r>
          </a:p>
          <a:p>
            <a:pPr algn="ctr"/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38260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894696" y="2009519"/>
            <a:ext cx="10613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600" dirty="0"/>
              <a:t>DÜŞÜNME NEDİR?</a:t>
            </a:r>
          </a:p>
        </p:txBody>
      </p:sp>
    </p:spTree>
    <p:extLst>
      <p:ext uri="{BB962C8B-B14F-4D97-AF65-F5344CB8AC3E}">
        <p14:creationId xmlns:p14="http://schemas.microsoft.com/office/powerpoint/2010/main" val="263777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965180" y="1511808"/>
            <a:ext cx="108895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500" dirty="0"/>
              <a:t>FELSEFE NEDİR?</a:t>
            </a:r>
          </a:p>
        </p:txBody>
      </p:sp>
    </p:spTree>
    <p:extLst>
      <p:ext uri="{BB962C8B-B14F-4D97-AF65-F5344CB8AC3E}">
        <p14:creationId xmlns:p14="http://schemas.microsoft.com/office/powerpoint/2010/main" val="136585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496712" y="335929"/>
            <a:ext cx="115372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SÖZCÜK ANLAMIYLA FELSEFE: </a:t>
            </a:r>
          </a:p>
          <a:p>
            <a:endParaRPr lang="tr-TR" sz="6400" dirty="0"/>
          </a:p>
          <a:p>
            <a:r>
              <a:rPr lang="tr-TR" sz="6400" dirty="0"/>
              <a:t>			PHİLO + SOPHİA </a:t>
            </a:r>
          </a:p>
          <a:p>
            <a:r>
              <a:rPr lang="tr-TR" sz="6400" dirty="0"/>
              <a:t>		  SEVGİ + BİLGELİK/HİKMET</a:t>
            </a:r>
          </a:p>
          <a:p>
            <a:r>
              <a:rPr lang="tr-TR" sz="6400" dirty="0"/>
              <a:t> 			BİLGELİK/HİKMET SEVGİSİ</a:t>
            </a:r>
          </a:p>
        </p:txBody>
      </p:sp>
    </p:spTree>
    <p:extLst>
      <p:ext uri="{BB962C8B-B14F-4D97-AF65-F5344CB8AC3E}">
        <p14:creationId xmlns:p14="http://schemas.microsoft.com/office/powerpoint/2010/main" val="370249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485137" y="1354501"/>
            <a:ext cx="11537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FELSEFE ETKİNLİĞİNİN KAYNAĞI BİLME İSTEĞİ, ARZUSU VE SEVGİSİDİR.</a:t>
            </a:r>
          </a:p>
        </p:txBody>
      </p:sp>
    </p:spTree>
    <p:extLst>
      <p:ext uri="{BB962C8B-B14F-4D97-AF65-F5344CB8AC3E}">
        <p14:creationId xmlns:p14="http://schemas.microsoft.com/office/powerpoint/2010/main" val="341959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7861722-98AB-4B48-B0F5-0EB271E1A70A}"/>
              </a:ext>
            </a:extLst>
          </p:cNvPr>
          <p:cNvSpPr txBox="1"/>
          <p:nvPr/>
        </p:nvSpPr>
        <p:spPr>
          <a:xfrm>
            <a:off x="3483547" y="733778"/>
            <a:ext cx="5391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400" dirty="0"/>
              <a:t>TERİM OLARAK «FELSEFE »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240782-8BFE-634E-8CBB-29C2648CDFA9}"/>
              </a:ext>
            </a:extLst>
          </p:cNvPr>
          <p:cNvSpPr txBox="1"/>
          <p:nvPr/>
        </p:nvSpPr>
        <p:spPr>
          <a:xfrm>
            <a:off x="3" y="1659467"/>
            <a:ext cx="1209337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dirty="0"/>
              <a:t>1. BİLİMLERİN TAMAMININ ORTAK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2. METAFİZİK İLMİNİN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3. VARLIKLAR HAKKINDA </a:t>
            </a:r>
          </a:p>
          <a:p>
            <a:pPr algn="ctr"/>
            <a:r>
              <a:rPr lang="tr-TR" sz="3600" dirty="0"/>
              <a:t>MANTIK KURALLARI İÇERİSİNDE, SEBEP-SONUÇ İLİŞKİSİ</a:t>
            </a:r>
          </a:p>
          <a:p>
            <a:pPr algn="ctr"/>
            <a:r>
              <a:rPr lang="tr-TR" sz="3600" dirty="0"/>
              <a:t>ÇERÇEVESİNDE </a:t>
            </a:r>
          </a:p>
          <a:p>
            <a:pPr algn="ctr"/>
            <a:r>
              <a:rPr lang="tr-TR" sz="3600"/>
              <a:t>RASYONEL DÜŞÜNME BİÇİMİ</a:t>
            </a:r>
            <a:endParaRPr lang="tr-TR" sz="3600" dirty="0"/>
          </a:p>
          <a:p>
            <a:pPr algn="ctr"/>
            <a:r>
              <a:rPr lang="tr-TR" sz="3600" dirty="0"/>
              <a:t>FELSEFE </a:t>
            </a:r>
          </a:p>
        </p:txBody>
      </p:sp>
    </p:spTree>
    <p:extLst>
      <p:ext uri="{BB962C8B-B14F-4D97-AF65-F5344CB8AC3E}">
        <p14:creationId xmlns:p14="http://schemas.microsoft.com/office/powerpoint/2010/main" val="163187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yapmanın anlamı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1. BELİRLİ KONULAR HAKKINDA ÖZENLİ, SİSTEMATİK VE GENİŞ ÇAPLI BİR AKIL YÜRÜTME</a:t>
            </a:r>
          </a:p>
        </p:txBody>
      </p:sp>
    </p:spTree>
    <p:extLst>
      <p:ext uri="{BB962C8B-B14F-4D97-AF65-F5344CB8AC3E}">
        <p14:creationId xmlns:p14="http://schemas.microsoft.com/office/powerpoint/2010/main" val="223574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yapmanın anlamı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/>
              <a:t>2. KAVRAMLARIN TİTİZ BİR DEĞERLENDİRMEYE TABİ TUTULMASI</a:t>
            </a:r>
          </a:p>
        </p:txBody>
      </p:sp>
    </p:spTree>
    <p:extLst>
      <p:ext uri="{BB962C8B-B14F-4D97-AF65-F5344CB8AC3E}">
        <p14:creationId xmlns:p14="http://schemas.microsoft.com/office/powerpoint/2010/main" val="423472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yapmanın anlamı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3. KAVRAMLAR VE SOYUTLAMALAR YARDIMIYLA İLKE VE YASALAR ORTAYA KOYMAK  </a:t>
            </a:r>
          </a:p>
        </p:txBody>
      </p:sp>
    </p:spTree>
    <p:extLst>
      <p:ext uri="{BB962C8B-B14F-4D97-AF65-F5344CB8AC3E}">
        <p14:creationId xmlns:p14="http://schemas.microsoft.com/office/powerpoint/2010/main" val="20477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39753-5BD5-C84B-8972-7A34CF0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49" y="621791"/>
            <a:ext cx="9905998" cy="5161613"/>
          </a:xfrm>
        </p:spPr>
        <p:txBody>
          <a:bodyPr>
            <a:normAutofit/>
          </a:bodyPr>
          <a:lstStyle/>
          <a:p>
            <a:pPr algn="ctr"/>
            <a:r>
              <a:rPr lang="tr-TR" sz="6600" dirty="0"/>
              <a:t>Dersin genel içeriği,  </a:t>
            </a:r>
            <a:br>
              <a:rPr lang="tr-TR" sz="6600" dirty="0"/>
            </a:br>
            <a:r>
              <a:rPr lang="tr-TR" sz="6600" dirty="0"/>
              <a:t>kapsamı ve </a:t>
            </a:r>
            <a:br>
              <a:rPr lang="tr-TR" sz="6600" dirty="0"/>
            </a:br>
            <a:r>
              <a:rPr lang="tr-TR" sz="6600" dirty="0"/>
              <a:t>işlenişi</a:t>
            </a:r>
          </a:p>
        </p:txBody>
      </p:sp>
    </p:spTree>
    <p:extLst>
      <p:ext uri="{BB962C8B-B14F-4D97-AF65-F5344CB8AC3E}">
        <p14:creationId xmlns:p14="http://schemas.microsoft.com/office/powerpoint/2010/main" val="114014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yapmanın anlamı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4. AKIL YÜRÜTMELERİN GÖZDEN GEÇİRİLMESİ VE İNCE AYRIMLARI ORTAYA KOYMA</a:t>
            </a:r>
          </a:p>
        </p:txBody>
      </p:sp>
    </p:spTree>
    <p:extLst>
      <p:ext uri="{BB962C8B-B14F-4D97-AF65-F5344CB8AC3E}">
        <p14:creationId xmlns:p14="http://schemas.microsoft.com/office/powerpoint/2010/main" val="75105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64" y="0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GENEL BİR TANIMI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01" y="1423686"/>
            <a:ext cx="11015552" cy="5104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u="sng" dirty="0"/>
              <a:t>Felsefe, </a:t>
            </a:r>
            <a:r>
              <a:rPr lang="tr-TR" sz="6000" dirty="0"/>
              <a:t>insanın kendisi ve yaşadığı evren hakkında </a:t>
            </a:r>
            <a:r>
              <a:rPr lang="tr-TR" sz="6000" u="sng" dirty="0"/>
              <a:t>düzenli</a:t>
            </a:r>
            <a:r>
              <a:rPr lang="tr-TR" sz="6000" dirty="0"/>
              <a:t>, </a:t>
            </a:r>
            <a:r>
              <a:rPr lang="tr-TR" sz="6000" u="sng" dirty="0"/>
              <a:t>sistematik</a:t>
            </a:r>
            <a:r>
              <a:rPr lang="tr-TR" sz="6000" dirty="0"/>
              <a:t> ve </a:t>
            </a:r>
            <a:r>
              <a:rPr lang="tr-TR" sz="6000" u="sng" dirty="0"/>
              <a:t>tutarlı</a:t>
            </a:r>
            <a:r>
              <a:rPr lang="tr-TR" sz="6000" dirty="0"/>
              <a:t> bir görüş elde etme ve bunu bir </a:t>
            </a:r>
            <a:r>
              <a:rPr lang="tr-TR" sz="6000" u="sng" dirty="0"/>
              <a:t>yaşam biçimi</a:t>
            </a:r>
            <a:r>
              <a:rPr lang="tr-TR" sz="6000" dirty="0"/>
              <a:t>ne dönüştürme süreci ve çabasıdır.</a:t>
            </a:r>
          </a:p>
        </p:txBody>
      </p:sp>
    </p:spTree>
    <p:extLst>
      <p:ext uri="{BB962C8B-B14F-4D97-AF65-F5344CB8AC3E}">
        <p14:creationId xmlns:p14="http://schemas.microsoft.com/office/powerpoint/2010/main" val="232169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A0C6E3-187D-4E4D-9781-4A96ED0C420F}"/>
              </a:ext>
            </a:extLst>
          </p:cNvPr>
          <p:cNvSpPr txBox="1"/>
          <p:nvPr/>
        </p:nvSpPr>
        <p:spPr>
          <a:xfrm>
            <a:off x="1493135" y="266218"/>
            <a:ext cx="10405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FELSEFEYİ VAR KILAN İKİ TEMEL UNSUR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1. MERAK</a:t>
            </a:r>
          </a:p>
          <a:p>
            <a:pPr algn="ctr"/>
            <a:r>
              <a:rPr lang="tr-TR" sz="7200" dirty="0"/>
              <a:t>2. SORU</a:t>
            </a:r>
          </a:p>
        </p:txBody>
      </p:sp>
    </p:spTree>
    <p:extLst>
      <p:ext uri="{BB962C8B-B14F-4D97-AF65-F5344CB8AC3E}">
        <p14:creationId xmlns:p14="http://schemas.microsoft.com/office/powerpoint/2010/main" val="304282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1699030" y="1527858"/>
            <a:ext cx="9047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800" dirty="0"/>
              <a:t>FELSEFE </a:t>
            </a:r>
          </a:p>
          <a:p>
            <a:pPr algn="ctr"/>
            <a:r>
              <a:rPr lang="tr-TR" sz="8800" dirty="0"/>
              <a:t>SORULAR İÇİN </a:t>
            </a:r>
          </a:p>
          <a:p>
            <a:pPr algn="ctr"/>
            <a:r>
              <a:rPr lang="tr-TR" sz="8800" dirty="0"/>
              <a:t>ÇABALAMAKTIR.</a:t>
            </a:r>
          </a:p>
        </p:txBody>
      </p:sp>
    </p:spTree>
    <p:extLst>
      <p:ext uri="{BB962C8B-B14F-4D97-AF65-F5344CB8AC3E}">
        <p14:creationId xmlns:p14="http://schemas.microsoft.com/office/powerpoint/2010/main" val="3476676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9B3F826-EBE3-AD47-89D2-F33A7584E115}"/>
              </a:ext>
            </a:extLst>
          </p:cNvPr>
          <p:cNvSpPr txBox="1"/>
          <p:nvPr/>
        </p:nvSpPr>
        <p:spPr>
          <a:xfrm>
            <a:off x="0" y="856526"/>
            <a:ext cx="12813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FELSEFEYİ ORTAYA ÇIKARAN SORU(N)LAR</a:t>
            </a:r>
          </a:p>
          <a:p>
            <a:endParaRPr lang="tr-TR" sz="4800" dirty="0"/>
          </a:p>
          <a:p>
            <a:pPr algn="just"/>
            <a:r>
              <a:rPr lang="tr-TR" sz="4800" dirty="0"/>
              <a:t>			HAYATIN ANLAMI NEDİR</a:t>
            </a:r>
          </a:p>
          <a:p>
            <a:pPr algn="just"/>
            <a:r>
              <a:rPr lang="tr-TR" sz="4800" dirty="0"/>
              <a:t>			HER ŞEY NEREDEN GELİR</a:t>
            </a:r>
          </a:p>
          <a:p>
            <a:pPr algn="just"/>
            <a:r>
              <a:rPr lang="tr-TR" sz="4800" dirty="0"/>
              <a:t>HAKİKATİN DOĞASI NEDİR, NASIL BİLİNİR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8348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-81024" y="370389"/>
            <a:ext cx="11956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FELSEFÎ SORUŞTURMANIN DÖRT BASAMAĞI: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SORU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KANIT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CEVAP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ANLAM</a:t>
            </a:r>
          </a:p>
        </p:txBody>
      </p:sp>
    </p:spTree>
    <p:extLst>
      <p:ext uri="{BB962C8B-B14F-4D97-AF65-F5344CB8AC3E}">
        <p14:creationId xmlns:p14="http://schemas.microsoft.com/office/powerpoint/2010/main" val="349294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65074" y="2061294"/>
            <a:ext cx="119090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FİLOZOF KİMDİR</a:t>
            </a:r>
          </a:p>
          <a:p>
            <a:pPr algn="ctr"/>
            <a:r>
              <a:rPr lang="tr-TR" sz="5400" dirty="0"/>
              <a:t>FİLOZOF, DERİN DÜŞÜNEN İNSANDIR</a:t>
            </a:r>
          </a:p>
        </p:txBody>
      </p:sp>
    </p:spTree>
    <p:extLst>
      <p:ext uri="{BB962C8B-B14F-4D97-AF65-F5344CB8AC3E}">
        <p14:creationId xmlns:p14="http://schemas.microsoft.com/office/powerpoint/2010/main" val="2314157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705749" y="2061294"/>
            <a:ext cx="8627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 NEDİR?</a:t>
            </a:r>
          </a:p>
        </p:txBody>
      </p:sp>
    </p:spTree>
    <p:extLst>
      <p:ext uri="{BB962C8B-B14F-4D97-AF65-F5344CB8AC3E}">
        <p14:creationId xmlns:p14="http://schemas.microsoft.com/office/powerpoint/2010/main" val="204314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39945" y="2061294"/>
            <a:ext cx="10559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DÜŞÜNMEK: </a:t>
            </a:r>
          </a:p>
          <a:p>
            <a:pPr algn="ctr"/>
            <a:r>
              <a:rPr lang="tr-TR" sz="5400" dirty="0"/>
              <a:t>BİR ŞEYİN DÖRT SEBEBİNİ BİLMEK</a:t>
            </a:r>
          </a:p>
        </p:txBody>
      </p:sp>
    </p:spTree>
    <p:extLst>
      <p:ext uri="{BB962C8B-B14F-4D97-AF65-F5344CB8AC3E}">
        <p14:creationId xmlns:p14="http://schemas.microsoft.com/office/powerpoint/2010/main" val="4133212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38921" y="533435"/>
            <a:ext cx="107357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5400" dirty="0"/>
              <a:t>MADDİ SEBEP</a:t>
            </a:r>
          </a:p>
          <a:p>
            <a:pPr marL="914400" indent="-914400" algn="ctr">
              <a:buAutoNum type="arabicPeriod"/>
            </a:pPr>
            <a:endParaRPr lang="tr-TR" sz="5400" dirty="0"/>
          </a:p>
          <a:p>
            <a:pPr algn="ctr"/>
            <a:r>
              <a:rPr lang="tr-TR" sz="5400" dirty="0"/>
              <a:t>«VAR MIDIR»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4800" dirty="0"/>
              <a:t>BİR VARLIĞIN OLUŞUMUNDAKİ MADDİ UNSUR</a:t>
            </a:r>
          </a:p>
        </p:txBody>
      </p:sp>
    </p:spTree>
    <p:extLst>
      <p:ext uri="{BB962C8B-B14F-4D97-AF65-F5344CB8AC3E}">
        <p14:creationId xmlns:p14="http://schemas.microsoft.com/office/powerpoint/2010/main" val="128813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29A7A2-2D08-624C-A605-B3335B1A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1. içerik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4D22E6-59B3-2645-94E2-F8C2FF3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80251"/>
            <a:ext cx="12163044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dirty="0"/>
              <a:t>Felsefe          </a:t>
            </a:r>
            <a:r>
              <a:rPr lang="tr-TR" sz="7200" dirty="0" err="1"/>
              <a:t>islam</a:t>
            </a:r>
            <a:r>
              <a:rPr lang="tr-TR" sz="7200" dirty="0"/>
              <a:t> felsefesi</a:t>
            </a:r>
          </a:p>
        </p:txBody>
      </p:sp>
      <p:sp>
        <p:nvSpPr>
          <p:cNvPr id="6" name="Şeritli Sağ Ok 5">
            <a:extLst>
              <a:ext uri="{FF2B5EF4-FFF2-40B4-BE49-F238E27FC236}">
                <a16:creationId xmlns:a16="http://schemas.microsoft.com/office/drawing/2014/main" id="{AB69235F-80D6-2145-BDDB-C9C87085F618}"/>
              </a:ext>
            </a:extLst>
          </p:cNvPr>
          <p:cNvSpPr/>
          <p:nvPr/>
        </p:nvSpPr>
        <p:spPr>
          <a:xfrm>
            <a:off x="3684104" y="3950804"/>
            <a:ext cx="2040835" cy="781878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7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640956" y="533436"/>
            <a:ext cx="10910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2. SÛRÎ/FORMEL SEBEP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«NEDİR»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 VARLIĞIN OLUŞUMUNDAKİ ŞEKİLSEL UNSUR</a:t>
            </a:r>
          </a:p>
        </p:txBody>
      </p:sp>
    </p:spTree>
    <p:extLst>
      <p:ext uri="{BB962C8B-B14F-4D97-AF65-F5344CB8AC3E}">
        <p14:creationId xmlns:p14="http://schemas.microsoft.com/office/powerpoint/2010/main" val="1837752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95212" y="498712"/>
            <a:ext cx="109341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200" dirty="0"/>
              <a:t>3. FAİL/ETKİN SEBEP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«HANGİSİ» SORUSUNUN CEVABI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BİR VARLIĞI MEYDANA GETİREN UNSUR</a:t>
            </a:r>
          </a:p>
        </p:txBody>
      </p:sp>
    </p:spTree>
    <p:extLst>
      <p:ext uri="{BB962C8B-B14F-4D97-AF65-F5344CB8AC3E}">
        <p14:creationId xmlns:p14="http://schemas.microsoft.com/office/powerpoint/2010/main" val="836682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01863" y="245279"/>
            <a:ext cx="112547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4. GÂÎ/EREKSEL SEBEP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«NİÇİN» SORUSUNUN CEVABI</a:t>
            </a:r>
          </a:p>
          <a:p>
            <a:pPr algn="ctr"/>
            <a:endParaRPr lang="tr-TR" sz="6000" dirty="0"/>
          </a:p>
          <a:p>
            <a:pPr algn="ctr"/>
            <a:r>
              <a:rPr lang="tr-TR" sz="4800" dirty="0"/>
              <a:t>BİR VARLIĞIN MEYDANA GELİŞ NEDENİ</a:t>
            </a:r>
          </a:p>
        </p:txBody>
      </p:sp>
    </p:spTree>
    <p:extLst>
      <p:ext uri="{BB962C8B-B14F-4D97-AF65-F5344CB8AC3E}">
        <p14:creationId xmlns:p14="http://schemas.microsoft.com/office/powerpoint/2010/main" val="4170794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KİMDİR</a:t>
            </a:r>
          </a:p>
          <a:p>
            <a:pPr algn="ctr"/>
            <a:endParaRPr lang="tr-TR" sz="4400" dirty="0"/>
          </a:p>
          <a:p>
            <a:pPr algn="ctr"/>
            <a:r>
              <a:rPr lang="tr-TR" sz="4400" u="sng" dirty="0"/>
              <a:t>FİLOZOF, </a:t>
            </a:r>
            <a:r>
              <a:rPr lang="tr-TR" sz="4400" dirty="0"/>
              <a:t>MANTIK KURALLARI ÇERÇEVESİNDE DERİN DÜŞÜNMEYİ SEVEN, BUNA ÇABALAYAN VE BU DÜŞÜNMENİN SONUÇLARI ÜZERİNDE YENİDEN BİR SORGULAMAYA GİREN İNSANDIR. </a:t>
            </a:r>
          </a:p>
        </p:txBody>
      </p:sp>
    </p:spTree>
    <p:extLst>
      <p:ext uri="{BB962C8B-B14F-4D97-AF65-F5344CB8AC3E}">
        <p14:creationId xmlns:p14="http://schemas.microsoft.com/office/powerpoint/2010/main" val="151201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682752" y="2365248"/>
            <a:ext cx="10915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AMACI NEDİR?</a:t>
            </a:r>
          </a:p>
        </p:txBody>
      </p:sp>
    </p:spTree>
    <p:extLst>
      <p:ext uri="{BB962C8B-B14F-4D97-AF65-F5344CB8AC3E}">
        <p14:creationId xmlns:p14="http://schemas.microsoft.com/office/powerpoint/2010/main" val="3118682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1995330" y="918412"/>
            <a:ext cx="908614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KENDİNİ BİLMEK</a:t>
            </a:r>
          </a:p>
          <a:p>
            <a:pPr algn="ctr"/>
            <a:endParaRPr lang="tr-TR" sz="6600" dirty="0"/>
          </a:p>
          <a:p>
            <a:pPr algn="ctr"/>
            <a:r>
              <a:rPr lang="tr-TR" sz="6600" dirty="0"/>
              <a:t>KENDİNİ BİLEN EVRENİ </a:t>
            </a:r>
          </a:p>
          <a:p>
            <a:pPr algn="ctr"/>
            <a:r>
              <a:rPr lang="tr-TR" sz="6600" dirty="0"/>
              <a:t>VE </a:t>
            </a:r>
          </a:p>
          <a:p>
            <a:pPr algn="ctr"/>
            <a:r>
              <a:rPr lang="tr-TR" sz="6600" dirty="0"/>
              <a:t>RABBİNİ BİLİR</a:t>
            </a:r>
          </a:p>
        </p:txBody>
      </p:sp>
    </p:spTree>
    <p:extLst>
      <p:ext uri="{BB962C8B-B14F-4D97-AF65-F5344CB8AC3E}">
        <p14:creationId xmlns:p14="http://schemas.microsoft.com/office/powerpoint/2010/main" val="673016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2. VARLIĞIN HAKİKATİNİ KAVRAMAK </a:t>
            </a:r>
          </a:p>
          <a:p>
            <a:pPr algn="ctr"/>
            <a:r>
              <a:rPr lang="tr-TR" sz="6000" dirty="0"/>
              <a:t>VE</a:t>
            </a:r>
          </a:p>
          <a:p>
            <a:pPr algn="ctr"/>
            <a:r>
              <a:rPr lang="tr-TR" sz="6000" dirty="0"/>
              <a:t>BU KAVRAYIŞLA UYUMLU BİR YAŞAM SÜRMEK</a:t>
            </a:r>
          </a:p>
        </p:txBody>
      </p:sp>
    </p:spTree>
    <p:extLst>
      <p:ext uri="{BB962C8B-B14F-4D97-AF65-F5344CB8AC3E}">
        <p14:creationId xmlns:p14="http://schemas.microsoft.com/office/powerpoint/2010/main" val="219077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393540" y="613457"/>
            <a:ext cx="113431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BİR YAŞAM TARZI OLARAK FELSEFE</a:t>
            </a:r>
          </a:p>
          <a:p>
            <a:pPr algn="ctr"/>
            <a:r>
              <a:rPr lang="tr-TR" sz="8000" dirty="0"/>
              <a:t>(ES-SÎRETU’L-FELSEFİYYE)</a:t>
            </a:r>
          </a:p>
        </p:txBody>
      </p:sp>
    </p:spTree>
    <p:extLst>
      <p:ext uri="{BB962C8B-B14F-4D97-AF65-F5344CB8AC3E}">
        <p14:creationId xmlns:p14="http://schemas.microsoft.com/office/powerpoint/2010/main" val="82786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0976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YARARI NEDİR?</a:t>
            </a:r>
          </a:p>
        </p:txBody>
      </p:sp>
    </p:spTree>
    <p:extLst>
      <p:ext uri="{BB962C8B-B14F-4D97-AF65-F5344CB8AC3E}">
        <p14:creationId xmlns:p14="http://schemas.microsoft.com/office/powerpoint/2010/main" val="2664004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B4CFB9-5EBC-134E-8D19-B9B8E34A0132}"/>
              </a:ext>
            </a:extLst>
          </p:cNvPr>
          <p:cNvSpPr txBox="1"/>
          <p:nvPr/>
        </p:nvSpPr>
        <p:spPr>
          <a:xfrm>
            <a:off x="346162" y="671332"/>
            <a:ext cx="1127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1. FELSEFE OLMUŞ OLANI, </a:t>
            </a:r>
          </a:p>
          <a:p>
            <a:pPr algn="ctr"/>
            <a:r>
              <a:rPr lang="tr-TR" sz="5400" dirty="0"/>
              <a:t>OLMAKTA OLANI VE </a:t>
            </a:r>
          </a:p>
          <a:p>
            <a:pPr algn="ctr"/>
            <a:r>
              <a:rPr lang="tr-TR" sz="5400" dirty="0"/>
              <a:t>OLACAK OLANI DAHA İYİ BİLME, </a:t>
            </a:r>
          </a:p>
          <a:p>
            <a:pPr algn="ctr"/>
            <a:r>
              <a:rPr lang="tr-TR" sz="5400" dirty="0"/>
              <a:t>KAVRAMA VE </a:t>
            </a:r>
          </a:p>
          <a:p>
            <a:pPr algn="ctr"/>
            <a:r>
              <a:rPr lang="tr-TR" sz="5400" dirty="0"/>
              <a:t>YORUMLAMA </a:t>
            </a:r>
          </a:p>
          <a:p>
            <a:pPr algn="ctr"/>
            <a:r>
              <a:rPr lang="tr-TR" sz="5400" dirty="0"/>
              <a:t>İMKANI SAĞLAR.</a:t>
            </a:r>
          </a:p>
        </p:txBody>
      </p:sp>
    </p:spTree>
    <p:extLst>
      <p:ext uri="{BB962C8B-B14F-4D97-AF65-F5344CB8AC3E}">
        <p14:creationId xmlns:p14="http://schemas.microsoft.com/office/powerpoint/2010/main" val="394901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B0A3B8-C002-2943-B7C0-D96E7DED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2. kapsam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92EE3C-480D-9D45-906A-BB2E0ABF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40495"/>
            <a:ext cx="10517324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2504706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583183-6EE2-2741-A13E-91335162229D}"/>
              </a:ext>
            </a:extLst>
          </p:cNvPr>
          <p:cNvSpPr txBox="1"/>
          <p:nvPr/>
        </p:nvSpPr>
        <p:spPr>
          <a:xfrm>
            <a:off x="1105502" y="509287"/>
            <a:ext cx="108395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2. FELSEFE İNSANA YAŞAMI BOYUNCA ZİHNİ VE AMELİ BÜTÜNLÜK/TUTARLILIK SAĞLAR</a:t>
            </a:r>
          </a:p>
        </p:txBody>
      </p:sp>
    </p:spTree>
    <p:extLst>
      <p:ext uri="{BB962C8B-B14F-4D97-AF65-F5344CB8AC3E}">
        <p14:creationId xmlns:p14="http://schemas.microsoft.com/office/powerpoint/2010/main" val="133193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84AEF23-30D8-1C46-BB13-8779E0F436C6}"/>
              </a:ext>
            </a:extLst>
          </p:cNvPr>
          <p:cNvSpPr txBox="1"/>
          <p:nvPr/>
        </p:nvSpPr>
        <p:spPr>
          <a:xfrm>
            <a:off x="1578015" y="671331"/>
            <a:ext cx="8750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3. FELSEFE İNSAN RUHUNUN IZDIRABINI DİNDİRİR</a:t>
            </a:r>
          </a:p>
        </p:txBody>
      </p:sp>
    </p:spTree>
    <p:extLst>
      <p:ext uri="{BB962C8B-B14F-4D97-AF65-F5344CB8AC3E}">
        <p14:creationId xmlns:p14="http://schemas.microsoft.com/office/powerpoint/2010/main" val="3000868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36A060-7616-5944-A450-13E5328EE9A2}"/>
              </a:ext>
            </a:extLst>
          </p:cNvPr>
          <p:cNvSpPr txBox="1"/>
          <p:nvPr/>
        </p:nvSpPr>
        <p:spPr>
          <a:xfrm>
            <a:off x="1572768" y="1901952"/>
            <a:ext cx="9821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İLGİLENDİĞİ </a:t>
            </a:r>
          </a:p>
          <a:p>
            <a:pPr algn="ctr"/>
            <a:r>
              <a:rPr lang="tr-TR" sz="6600" dirty="0"/>
              <a:t>KONULAR NELERDİR?</a:t>
            </a:r>
          </a:p>
        </p:txBody>
      </p:sp>
    </p:spTree>
    <p:extLst>
      <p:ext uri="{BB962C8B-B14F-4D97-AF65-F5344CB8AC3E}">
        <p14:creationId xmlns:p14="http://schemas.microsoft.com/office/powerpoint/2010/main" val="2658187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D6DFE6-81ED-A248-A747-632622B3642D}"/>
              </a:ext>
            </a:extLst>
          </p:cNvPr>
          <p:cNvSpPr txBox="1"/>
          <p:nvPr/>
        </p:nvSpPr>
        <p:spPr>
          <a:xfrm>
            <a:off x="277792" y="601883"/>
            <a:ext cx="11563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FELSEFENİN BAŞLICA ALANLARI</a:t>
            </a:r>
          </a:p>
          <a:p>
            <a:pPr algn="ctr"/>
            <a:endParaRPr lang="tr-TR" sz="4000" dirty="0"/>
          </a:p>
          <a:p>
            <a:pPr marL="742950" indent="-742950" algn="ctr">
              <a:buAutoNum type="arabicPeriod"/>
            </a:pPr>
            <a:r>
              <a:rPr lang="tr-TR" sz="4000" dirty="0"/>
              <a:t>METAFİZİK: FİZİK ÖTESİ HAKİKAT HAKKINDA ALGISAL DENEYİMİN VE BİLİMİN ÖTESİNE GEÇEN SORULAR SORAR. </a:t>
            </a:r>
          </a:p>
          <a:p>
            <a:pPr algn="ctr"/>
            <a:r>
              <a:rPr lang="tr-TR" sz="4000" dirty="0"/>
              <a:t>METAFİZİK MESELELER: ÖZGÜR İRADE, ZİHİN-BEDEN İLİŞKİSİ, DOĞAÜSTÜ VAROLUŞ, ÖLÜMSÜZLÜK, VARLIĞIN DOĞASI</a:t>
            </a:r>
          </a:p>
        </p:txBody>
      </p:sp>
    </p:spTree>
    <p:extLst>
      <p:ext uri="{BB962C8B-B14F-4D97-AF65-F5344CB8AC3E}">
        <p14:creationId xmlns:p14="http://schemas.microsoft.com/office/powerpoint/2010/main" val="2811116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19313F1-32B0-8149-BA17-743D98CE215D}"/>
              </a:ext>
            </a:extLst>
          </p:cNvPr>
          <p:cNvSpPr txBox="1"/>
          <p:nvPr/>
        </p:nvSpPr>
        <p:spPr>
          <a:xfrm>
            <a:off x="428264" y="1031431"/>
            <a:ext cx="1150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/>
              <a:t>2. EPİSTEMOLOJİ: BİLGİNİN DOĞASI, KÖKENİ VE MÜMKÜN OLUP OLMADIĞI İLE İLGİLİ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18020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30E838-FF28-2F4E-BE25-2A2A25124D0D}"/>
              </a:ext>
            </a:extLst>
          </p:cNvPr>
          <p:cNvSpPr txBox="1"/>
          <p:nvPr/>
        </p:nvSpPr>
        <p:spPr>
          <a:xfrm>
            <a:off x="1064871" y="1076444"/>
            <a:ext cx="105798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AHLAK: İYİ-KÖTÜ, ERDEM-ERDEMSİZLİK, KİŞİLİK-KARAKTER VB. MESELELERİ ELE ALIR.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319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C7CC13-4259-5C4B-AB2E-976FD9519DD2}"/>
              </a:ext>
            </a:extLst>
          </p:cNvPr>
          <p:cNvSpPr txBox="1"/>
          <p:nvPr/>
        </p:nvSpPr>
        <p:spPr>
          <a:xfrm>
            <a:off x="370391" y="648183"/>
            <a:ext cx="11181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4. SİYASET: DEVLETİN DOĞASI VE KÖKENİ, HAKİMİYET, GÜÇ KULLANIMI, İDEAL TOPLUM VE DEVLET DÜZENİ, SOSYAL STATÜ, SİYASAL VE SOSYAL DEĞİŞİM GİBİ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444489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88AFFC-C5F6-4647-B44B-AE5BB85C413D}"/>
              </a:ext>
            </a:extLst>
          </p:cNvPr>
          <p:cNvSpPr txBox="1"/>
          <p:nvPr/>
        </p:nvSpPr>
        <p:spPr>
          <a:xfrm>
            <a:off x="960699" y="729205"/>
            <a:ext cx="10556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5. MANTIK: DOĞRU AKIL YÜRÜTMENİN YOLUNU ORTAYA KOYMAKLA İLGİLENİR.</a:t>
            </a:r>
          </a:p>
        </p:txBody>
      </p:sp>
    </p:spTree>
    <p:extLst>
      <p:ext uri="{BB962C8B-B14F-4D97-AF65-F5344CB8AC3E}">
        <p14:creationId xmlns:p14="http://schemas.microsoft.com/office/powerpoint/2010/main" val="1628689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1E314B5-FCA3-D441-91BA-285FA128360E}"/>
              </a:ext>
            </a:extLst>
          </p:cNvPr>
          <p:cNvSpPr txBox="1"/>
          <p:nvPr/>
        </p:nvSpPr>
        <p:spPr>
          <a:xfrm>
            <a:off x="2243328" y="1706880"/>
            <a:ext cx="84946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FELSEFENİN DİĞER </a:t>
            </a:r>
          </a:p>
          <a:p>
            <a:pPr algn="ctr"/>
            <a:r>
              <a:rPr lang="tr-TR" sz="6600" dirty="0"/>
              <a:t>DİSİPLİNLERLE İLİŞKİSİ </a:t>
            </a:r>
          </a:p>
          <a:p>
            <a:pPr algn="ctr"/>
            <a:r>
              <a:rPr lang="tr-TR" sz="6600" dirty="0"/>
              <a:t>NEDİR?</a:t>
            </a:r>
          </a:p>
        </p:txBody>
      </p:sp>
    </p:spTree>
    <p:extLst>
      <p:ext uri="{BB962C8B-B14F-4D97-AF65-F5344CB8AC3E}">
        <p14:creationId xmlns:p14="http://schemas.microsoft.com/office/powerpoint/2010/main" val="3920699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97233" y="2500132"/>
            <a:ext cx="10108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1. DERS’İN </a:t>
            </a:r>
            <a:r>
              <a:rPr lang="tr-TR" sz="4800"/>
              <a:t>SONU (4 </a:t>
            </a:r>
            <a:r>
              <a:rPr lang="tr-TR" sz="4800" dirty="0"/>
              <a:t>TEMMUZ 2019)</a:t>
            </a:r>
          </a:p>
          <a:p>
            <a:pPr algn="ctr"/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26E7DF-5D9E-EE4F-9F81-82BFFFB0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3. işleniş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E821AB-1F07-AA40-BE5D-277ACB1C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000" dirty="0"/>
              <a:t>Anlatım</a:t>
            </a:r>
          </a:p>
          <a:p>
            <a:r>
              <a:rPr lang="tr-TR" sz="8000" dirty="0"/>
              <a:t>tartışma</a:t>
            </a:r>
          </a:p>
        </p:txBody>
      </p:sp>
    </p:spTree>
    <p:extLst>
      <p:ext uri="{BB962C8B-B14F-4D97-AF65-F5344CB8AC3E}">
        <p14:creationId xmlns:p14="http://schemas.microsoft.com/office/powerpoint/2010/main" val="40409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173166-F68D-7D4E-8791-298F82E869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9921" y="453902"/>
            <a:ext cx="9906000" cy="5805488"/>
          </a:xfrm>
        </p:spPr>
        <p:txBody>
          <a:bodyPr>
            <a:normAutofit/>
          </a:bodyPr>
          <a:lstStyle/>
          <a:p>
            <a:pPr marL="0" indent="0" algn="ctr"/>
            <a:r>
              <a:rPr lang="tr-TR" sz="8000" dirty="0"/>
              <a:t>DERSİN KONULARI VE </a:t>
            </a:r>
            <a:br>
              <a:rPr lang="tr-TR" sz="8000" dirty="0"/>
            </a:br>
            <a:r>
              <a:rPr lang="tr-TR" sz="8000" dirty="0"/>
              <a:t>KAYNAKLARI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712668" y="208910"/>
            <a:ext cx="110935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MÜFREDAT:</a:t>
            </a:r>
          </a:p>
          <a:p>
            <a:endParaRPr lang="tr-TR" sz="2000" dirty="0"/>
          </a:p>
          <a:p>
            <a:pPr lvl="0"/>
            <a:r>
              <a:rPr lang="tr-TR" sz="2000" b="1" dirty="0"/>
              <a:t>1. HAFTA</a:t>
            </a:r>
          </a:p>
          <a:p>
            <a:r>
              <a:rPr lang="tr-TR" sz="2000" dirty="0"/>
              <a:t>Dersin Genel İçeriği, Konuları, Kaynakları; Sınav İle İlgili Dikkat Edilecek Hususlar.</a:t>
            </a:r>
          </a:p>
          <a:p>
            <a:pPr lvl="0"/>
            <a:r>
              <a:rPr lang="tr-TR" sz="2000" b="1" dirty="0"/>
              <a:t>2. HAFTA</a:t>
            </a:r>
          </a:p>
          <a:p>
            <a:r>
              <a:rPr lang="tr-TR" sz="2000" dirty="0"/>
              <a:t>Felsefe Nedir; Felsefenin Amacı Nedir; Felsefenin İşlevi Nedir; Felsefenin İlgilendiği Konular Nelerdir; Felsefenin Diğer Disiplinlerle İlişkisi Nedir?</a:t>
            </a:r>
          </a:p>
          <a:p>
            <a:pPr lvl="0"/>
            <a:r>
              <a:rPr lang="tr-TR" sz="2000" b="1" dirty="0"/>
              <a:t>3. HAFTA</a:t>
            </a:r>
          </a:p>
          <a:p>
            <a:r>
              <a:rPr lang="tr-TR" sz="2000" dirty="0"/>
              <a:t>İslam Felsefesinin Mahiyeti Nedir; İslam Felsefesinin Alanı, Kapsamı ve Kaynakları Nelerdir; İslam Felsefesi Ne Zaman ve Nasıl Oluşmaya Başlamıştır? İslam Felsefesinin Özgünlük Durumu Nedir?</a:t>
            </a:r>
          </a:p>
          <a:p>
            <a:pPr lvl="0"/>
            <a:r>
              <a:rPr lang="tr-TR" sz="2000" b="1" dirty="0"/>
              <a:t>4. HAFTA</a:t>
            </a:r>
          </a:p>
          <a:p>
            <a:r>
              <a:rPr lang="tr-TR" sz="2000" dirty="0"/>
              <a:t>Metafizik: Konusu ve Problemleri</a:t>
            </a:r>
          </a:p>
          <a:p>
            <a:pPr lvl="0"/>
            <a:r>
              <a:rPr lang="tr-TR" sz="2000" b="1" dirty="0"/>
              <a:t>5. HAFTA</a:t>
            </a:r>
          </a:p>
          <a:p>
            <a:r>
              <a:rPr lang="tr-TR" sz="2000" dirty="0"/>
              <a:t>Psikoloji 1: </a:t>
            </a:r>
            <a:r>
              <a:rPr lang="tr-TR" sz="2000" dirty="0" err="1"/>
              <a:t>Nefs</a:t>
            </a:r>
            <a:r>
              <a:rPr lang="tr-TR" sz="2000" dirty="0"/>
              <a:t>, Mahiyeti ve Kuvvetleri</a:t>
            </a:r>
          </a:p>
          <a:p>
            <a:pPr lvl="0"/>
            <a:r>
              <a:rPr lang="tr-TR" sz="2000" b="1" dirty="0"/>
              <a:t>6. HAFTA</a:t>
            </a:r>
          </a:p>
          <a:p>
            <a:r>
              <a:rPr lang="tr-TR" sz="2000" dirty="0"/>
              <a:t>Psikoloji 2: Nefsin Eylemleri ve Neticeleri</a:t>
            </a:r>
          </a:p>
          <a:p>
            <a:pPr lvl="0"/>
            <a:r>
              <a:rPr lang="tr-TR" sz="2000" b="1" dirty="0"/>
              <a:t>7. HAFTA</a:t>
            </a:r>
          </a:p>
          <a:p>
            <a:r>
              <a:rPr lang="tr-TR" sz="2000" dirty="0"/>
              <a:t>Psikoloji 3: Nefsin Ölümsüzlüğü</a:t>
            </a:r>
          </a:p>
          <a:p>
            <a:pPr lvl="0"/>
            <a:r>
              <a:rPr lang="tr-TR" sz="2000" b="1" dirty="0"/>
              <a:t>8. HAFTA</a:t>
            </a:r>
          </a:p>
          <a:p>
            <a:r>
              <a:rPr lang="tr-TR" sz="2000" dirty="0"/>
              <a:t>VİZE SINAVI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7256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596255" y="522365"/>
            <a:ext cx="112369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MÜFREDAT:</a:t>
            </a:r>
            <a:endParaRPr lang="tr-TR" sz="2200" dirty="0"/>
          </a:p>
          <a:p>
            <a:endParaRPr lang="tr-TR" sz="2200" b="1" dirty="0"/>
          </a:p>
          <a:p>
            <a:pPr lvl="0"/>
            <a:r>
              <a:rPr lang="tr-TR" sz="2200" b="1" dirty="0"/>
              <a:t>9. HAFTA</a:t>
            </a:r>
          </a:p>
          <a:p>
            <a:r>
              <a:rPr lang="tr-TR" sz="2200" dirty="0"/>
              <a:t>Ahlak Felsefesi 1: Ahlak Felsefesinin Konusu </a:t>
            </a:r>
          </a:p>
          <a:p>
            <a:pPr lvl="0"/>
            <a:r>
              <a:rPr lang="tr-TR" sz="2200" b="1" dirty="0"/>
              <a:t>10. HAFTA</a:t>
            </a:r>
          </a:p>
          <a:p>
            <a:r>
              <a:rPr lang="tr-TR" sz="2200" dirty="0"/>
              <a:t>Ahlak Felsefesi 2: Mutluluk </a:t>
            </a:r>
          </a:p>
          <a:p>
            <a:pPr lvl="0"/>
            <a:r>
              <a:rPr lang="tr-TR" sz="2200" b="1" dirty="0"/>
              <a:t>11. HAFTA</a:t>
            </a:r>
          </a:p>
          <a:p>
            <a:r>
              <a:rPr lang="tr-TR" sz="2200" dirty="0"/>
              <a:t>Ahlak Felsefesi 3: Erdem</a:t>
            </a:r>
          </a:p>
          <a:p>
            <a:pPr lvl="0"/>
            <a:r>
              <a:rPr lang="tr-TR" sz="2200" b="1" dirty="0"/>
              <a:t>12. HAFTA</a:t>
            </a:r>
          </a:p>
          <a:p>
            <a:r>
              <a:rPr lang="tr-TR" sz="2200" dirty="0"/>
              <a:t>Siyaset Felsefesi 1: Siyaset Felsefesinin Konusu ve İnsanın Toplumsallaşma İhtiyacı</a:t>
            </a:r>
          </a:p>
          <a:p>
            <a:pPr lvl="0"/>
            <a:r>
              <a:rPr lang="tr-TR" sz="2200" b="1" dirty="0"/>
              <a:t>13. HAFTA</a:t>
            </a:r>
          </a:p>
          <a:p>
            <a:r>
              <a:rPr lang="tr-TR" sz="2200" dirty="0"/>
              <a:t>Siyaset Felsefesi 2: İnsanın Toplumsallaşma Şekilleri (Ev)</a:t>
            </a:r>
          </a:p>
          <a:p>
            <a:pPr lvl="0"/>
            <a:r>
              <a:rPr lang="tr-TR" sz="2200" b="1" dirty="0"/>
              <a:t>14. HAFTA</a:t>
            </a:r>
          </a:p>
          <a:p>
            <a:r>
              <a:rPr lang="tr-TR" sz="2200" dirty="0"/>
              <a:t>Siyaset Felsefesi 3: İnsanın Toplumsallaşma Şekilleri (Şehir)</a:t>
            </a:r>
          </a:p>
          <a:p>
            <a:pPr lvl="0"/>
            <a:r>
              <a:rPr lang="tr-TR" sz="2200" b="1" dirty="0"/>
              <a:t>15. HAFTA</a:t>
            </a:r>
          </a:p>
          <a:p>
            <a:r>
              <a:rPr lang="tr-TR" sz="2200" dirty="0"/>
              <a:t>GENEL DEĞERLENDİRME</a:t>
            </a:r>
          </a:p>
          <a:p>
            <a:pPr lvl="0"/>
            <a:r>
              <a:rPr lang="tr-TR" sz="2200" b="1" dirty="0"/>
              <a:t>16. HAFTA</a:t>
            </a:r>
          </a:p>
          <a:p>
            <a:r>
              <a:rPr lang="tr-TR" sz="2200" dirty="0"/>
              <a:t>FİNAL SINAVI</a:t>
            </a:r>
          </a:p>
          <a:p>
            <a:pPr lvl="0"/>
            <a:endParaRPr lang="tr-TR" sz="2200" b="1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41589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708379-E306-774C-B6A9-405D3252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5310"/>
            <a:ext cx="9905998" cy="85133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600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4F1EC-68F5-8A4F-94C5-B9836ECE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38" y="942471"/>
            <a:ext cx="11225048" cy="5507420"/>
          </a:xfrm>
        </p:spPr>
        <p:txBody>
          <a:bodyPr>
            <a:normAutofit/>
          </a:bodyPr>
          <a:lstStyle/>
          <a:p>
            <a:r>
              <a:rPr lang="tr-TR" sz="2800" b="1" dirty="0">
                <a:effectLst/>
              </a:rPr>
              <a:t>KAYNAKLAR:</a:t>
            </a:r>
          </a:p>
          <a:p>
            <a:r>
              <a:rPr lang="tr-TR" sz="2800" b="1" dirty="0">
                <a:effectLst/>
              </a:rPr>
              <a:t>İBRAHİM AKSU (Derleyen), </a:t>
            </a:r>
            <a:r>
              <a:rPr lang="tr-TR" sz="2800" b="1" i="1" dirty="0">
                <a:effectLst/>
              </a:rPr>
              <a:t>İslâm Filozoflarından Seçme Metinler</a:t>
            </a:r>
            <a:r>
              <a:rPr lang="tr-TR" sz="2800" b="1" dirty="0">
                <a:effectLst/>
              </a:rPr>
              <a:t>.</a:t>
            </a:r>
          </a:p>
          <a:p>
            <a:endParaRPr lang="tr-TR" sz="2800" dirty="0">
              <a:effectLst/>
            </a:endParaRPr>
          </a:p>
          <a:p>
            <a:r>
              <a:rPr lang="tr-TR" sz="2800" b="1" dirty="0">
                <a:effectLst/>
              </a:rPr>
              <a:t>ÖĞRENCİLERİN DERS DÖNEMİNCE TAKİP EDECEKLERİ VE </a:t>
            </a:r>
            <a:r>
              <a:rPr lang="tr-TR" sz="2800" b="1" u="sng" dirty="0">
                <a:effectLst/>
              </a:rPr>
              <a:t>SINAVDA DOĞRUDAN SORUMLU BULUNACAKLARI </a:t>
            </a:r>
            <a:r>
              <a:rPr lang="tr-TR" sz="2800" b="1" dirty="0">
                <a:effectLst/>
              </a:rPr>
              <a:t>KAYNAK BUDUR.</a:t>
            </a:r>
            <a:endParaRPr lang="tr-TR" sz="2800" dirty="0">
              <a:effectLst/>
            </a:endParaRPr>
          </a:p>
          <a:p>
            <a:endParaRPr lang="tr-TR" sz="2800" dirty="0">
              <a:effectLst/>
            </a:endParaRPr>
          </a:p>
          <a:p>
            <a:r>
              <a:rPr lang="tr-TR" sz="2800" b="1" dirty="0">
                <a:effectLst/>
              </a:rPr>
              <a:t>Not: Her Haftanın Dersi İçin Faydalanılabilecek İlave Yardımcı Kaynaklar Dersin Hocasının AVESİS Sayfasında Dersten Bir Hafta Önce İlan Edilecektir.</a:t>
            </a:r>
            <a:endParaRPr lang="tr-T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17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206</TotalTime>
  <Words>788</Words>
  <Application>Microsoft Macintosh PowerPoint</Application>
  <PresentationFormat>Geniş ekran</PresentationFormat>
  <Paragraphs>174</Paragraphs>
  <Slides>49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3" baseType="lpstr">
      <vt:lpstr>Arial</vt:lpstr>
      <vt:lpstr>Calibri</vt:lpstr>
      <vt:lpstr>Century Gothic</vt:lpstr>
      <vt:lpstr>Ağ Gözü</vt:lpstr>
      <vt:lpstr>İslam felsefesi METİNLERİ</vt:lpstr>
      <vt:lpstr>Dersin genel içeriği,   kapsamı ve  işlenişi</vt:lpstr>
      <vt:lpstr>1. içerik</vt:lpstr>
      <vt:lpstr>2. kapsam</vt:lpstr>
      <vt:lpstr>3. işleniş</vt:lpstr>
      <vt:lpstr>DERSİN KONULARI VE  KAYNAKLARI </vt:lpstr>
      <vt:lpstr>PowerPoint Sunusu</vt:lpstr>
      <vt:lpstr>PowerPoint Sunusu</vt:lpstr>
      <vt:lpstr>KAYNAKLAR</vt:lpstr>
      <vt:lpstr>SINAVLARLA İLGİLİ  HUSUSLAR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Felsefe yapmanın anlamı</vt:lpstr>
      <vt:lpstr>Felsefe yapmanın anlamı</vt:lpstr>
      <vt:lpstr>Felsefe yapmanın anlamı</vt:lpstr>
      <vt:lpstr>Felsefe yapmanın anlamı</vt:lpstr>
      <vt:lpstr>Felsefe GENEL BİR TANIMI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82</cp:revision>
  <dcterms:created xsi:type="dcterms:W3CDTF">2019-06-29T07:56:24Z</dcterms:created>
  <dcterms:modified xsi:type="dcterms:W3CDTF">2019-09-18T18:35:24Z</dcterms:modified>
</cp:coreProperties>
</file>