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sldIdLst>
    <p:sldId id="256" r:id="rId2"/>
    <p:sldId id="302" r:id="rId3"/>
    <p:sldId id="304" r:id="rId4"/>
    <p:sldId id="307" r:id="rId5"/>
    <p:sldId id="325" r:id="rId6"/>
    <p:sldId id="326" r:id="rId7"/>
    <p:sldId id="313" r:id="rId8"/>
    <p:sldId id="324" r:id="rId9"/>
    <p:sldId id="315" r:id="rId10"/>
    <p:sldId id="327" r:id="rId11"/>
    <p:sldId id="329" r:id="rId12"/>
    <p:sldId id="330" r:id="rId13"/>
    <p:sldId id="331" r:id="rId14"/>
    <p:sldId id="332" r:id="rId15"/>
    <p:sldId id="308" r:id="rId16"/>
    <p:sldId id="309" r:id="rId17"/>
    <p:sldId id="310" r:id="rId18"/>
    <p:sldId id="311" r:id="rId19"/>
    <p:sldId id="312" r:id="rId20"/>
    <p:sldId id="320" r:id="rId21"/>
    <p:sldId id="305" r:id="rId22"/>
    <p:sldId id="321" r:id="rId23"/>
    <p:sldId id="322" r:id="rId24"/>
    <p:sldId id="323" r:id="rId25"/>
    <p:sldId id="306" r:id="rId26"/>
    <p:sldId id="328" r:id="rId27"/>
    <p:sldId id="333" r:id="rId28"/>
    <p:sldId id="316" r:id="rId29"/>
    <p:sldId id="317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18" r:id="rId45"/>
    <p:sldId id="349" r:id="rId46"/>
    <p:sldId id="30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8"/>
    <p:restoredTop sz="86450"/>
  </p:normalViewPr>
  <p:slideViewPr>
    <p:cSldViewPr snapToGrid="0" snapToObjects="1">
      <p:cViewPr varScale="1">
        <p:scale>
          <a:sx n="110" d="100"/>
          <a:sy n="110" d="100"/>
        </p:scale>
        <p:origin x="11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2.11.2019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98333"/>
            <a:ext cx="8676222" cy="2187867"/>
          </a:xfrm>
        </p:spPr>
        <p:txBody>
          <a:bodyPr>
            <a:normAutofit fontScale="90000"/>
          </a:bodyPr>
          <a:lstStyle/>
          <a:p>
            <a:r>
              <a:rPr lang="tr-TR" sz="8000" dirty="0"/>
              <a:t>Karakter </a:t>
            </a:r>
            <a:br>
              <a:rPr lang="tr-TR" sz="8000" dirty="0"/>
            </a:br>
            <a:r>
              <a:rPr lang="tr-TR" sz="8000" dirty="0"/>
              <a:t>ve değerler </a:t>
            </a:r>
            <a:br>
              <a:rPr lang="tr-TR" sz="8000" dirty="0"/>
            </a:br>
            <a:r>
              <a:rPr lang="tr-TR" sz="8000" dirty="0"/>
              <a:t>eğitimi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0298" y="4488083"/>
            <a:ext cx="8676222" cy="1905000"/>
          </a:xfrm>
        </p:spPr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636609" y="266219"/>
            <a:ext cx="116672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DEĞERLERİN ÖZELLİKLERİ:</a:t>
            </a:r>
          </a:p>
          <a:p>
            <a:pPr algn="ctr"/>
            <a:endParaRPr lang="tr-TR" sz="2400" dirty="0"/>
          </a:p>
          <a:p>
            <a:pPr marL="1371600" indent="-1371600" algn="ctr">
              <a:buAutoNum type="arabicPeriod"/>
            </a:pPr>
            <a:r>
              <a:rPr lang="tr-TR" sz="6000" dirty="0"/>
              <a:t>EYLEMLERE YOL GÖSTERMEK</a:t>
            </a:r>
          </a:p>
          <a:p>
            <a:pPr marL="1371600" indent="-1371600" algn="ctr">
              <a:buAutoNum type="arabicPeriod"/>
            </a:pPr>
            <a:r>
              <a:rPr lang="tr-TR" sz="6000" dirty="0"/>
              <a:t>EYLEMLER İÇİN DEĞERLENDİRME ÖLÇÜTÜ OLMAK.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59128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636609" y="266219"/>
            <a:ext cx="11667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DEĞERLERİN ÖZELLİKLERİ:</a:t>
            </a:r>
          </a:p>
          <a:p>
            <a:pPr algn="ctr"/>
            <a:endParaRPr lang="tr-TR" sz="2400" dirty="0"/>
          </a:p>
          <a:p>
            <a:pPr algn="ctr"/>
            <a:r>
              <a:rPr lang="tr-TR" sz="6000" dirty="0"/>
              <a:t>2. EYLEMLER İÇİN DEĞERLENDİRME ÖLÇÜTÜ OLMAK.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466606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636609" y="266219"/>
            <a:ext cx="116672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DEĞERLERİN ÖZELLİKLERİ:</a:t>
            </a:r>
          </a:p>
          <a:p>
            <a:pPr algn="ctr"/>
            <a:endParaRPr lang="tr-TR" sz="2400" dirty="0"/>
          </a:p>
          <a:p>
            <a:pPr algn="ctr"/>
            <a:r>
              <a:rPr lang="tr-TR" sz="6000" dirty="0"/>
              <a:t>3. KİŞİLERİN DAVRANIŞLARINA TUTARLILIK KAZANDIRIR.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71439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636609" y="266219"/>
            <a:ext cx="116672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DEĞERLERİN ÖZELLİKLERİ:</a:t>
            </a:r>
          </a:p>
          <a:p>
            <a:pPr algn="ctr"/>
            <a:endParaRPr lang="tr-TR" sz="2400" dirty="0"/>
          </a:p>
          <a:p>
            <a:pPr algn="ctr"/>
            <a:r>
              <a:rPr lang="tr-TR" sz="6000" dirty="0"/>
              <a:t>4. KİŞİLERİN DAVRANIŞLARINA YÖN VERİR.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70086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636609" y="266219"/>
            <a:ext cx="11667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DEĞERLERİN ÖZELLİKLERİ:</a:t>
            </a:r>
          </a:p>
          <a:p>
            <a:pPr algn="ctr"/>
            <a:endParaRPr lang="tr-TR" sz="2400" dirty="0"/>
          </a:p>
          <a:p>
            <a:pPr algn="ctr"/>
            <a:r>
              <a:rPr lang="tr-TR" sz="6000" dirty="0"/>
              <a:t>5. KİŞİLİK VE KARAKTER BÜTÜNLÜĞÜ KAZANMAYA YARDIMCI OLUR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4066455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031173" y="1805652"/>
            <a:ext cx="91731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dirty="0"/>
              <a:t>DEĞER TÜRLERİ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413667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857553" y="439839"/>
            <a:ext cx="917312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dirty="0"/>
              <a:t>ESTETİK DEĞERLER:</a:t>
            </a:r>
          </a:p>
          <a:p>
            <a:pPr algn="ctr"/>
            <a:r>
              <a:rPr lang="tr-TR" sz="6600" dirty="0"/>
              <a:t>GÜZEL - ÇİRKİN</a:t>
            </a:r>
          </a:p>
        </p:txBody>
      </p:sp>
    </p:spTree>
    <p:extLst>
      <p:ext uri="{BB962C8B-B14F-4D97-AF65-F5344CB8AC3E}">
        <p14:creationId xmlns:p14="http://schemas.microsoft.com/office/powerpoint/2010/main" val="3087157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857553" y="439839"/>
            <a:ext cx="917312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dirty="0"/>
              <a:t>AHLAKİ DEĞERLER:</a:t>
            </a:r>
          </a:p>
          <a:p>
            <a:pPr algn="ctr"/>
            <a:r>
              <a:rPr lang="tr-TR" sz="6600" dirty="0"/>
              <a:t>İYİ - KÖTÜ</a:t>
            </a:r>
          </a:p>
        </p:txBody>
      </p:sp>
    </p:spTree>
    <p:extLst>
      <p:ext uri="{BB962C8B-B14F-4D97-AF65-F5344CB8AC3E}">
        <p14:creationId xmlns:p14="http://schemas.microsoft.com/office/powerpoint/2010/main" val="64390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857553" y="439839"/>
            <a:ext cx="917312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dirty="0"/>
              <a:t>BİLİŞSEL DEĞERLER:</a:t>
            </a:r>
          </a:p>
          <a:p>
            <a:pPr algn="ctr"/>
            <a:r>
              <a:rPr lang="tr-TR" sz="6600" dirty="0"/>
              <a:t>DOĞRU-YANLIŞ</a:t>
            </a:r>
          </a:p>
        </p:txBody>
      </p:sp>
    </p:spTree>
    <p:extLst>
      <p:ext uri="{BB962C8B-B14F-4D97-AF65-F5344CB8AC3E}">
        <p14:creationId xmlns:p14="http://schemas.microsoft.com/office/powerpoint/2010/main" val="3647074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857553" y="439839"/>
            <a:ext cx="917312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dirty="0"/>
              <a:t>YARARCI DEĞERLER:</a:t>
            </a:r>
          </a:p>
          <a:p>
            <a:pPr algn="ctr"/>
            <a:r>
              <a:rPr lang="tr-TR" sz="6600" dirty="0"/>
              <a:t>FAYDALI-FAYDASIZ</a:t>
            </a:r>
          </a:p>
        </p:txBody>
      </p:sp>
    </p:spTree>
    <p:extLst>
      <p:ext uri="{BB962C8B-B14F-4D97-AF65-F5344CB8AC3E}">
        <p14:creationId xmlns:p14="http://schemas.microsoft.com/office/powerpoint/2010/main" val="226668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031173" y="1805652"/>
            <a:ext cx="91731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DEĞERLERİN TANIMI VE </a:t>
            </a:r>
          </a:p>
          <a:p>
            <a:pPr algn="ctr"/>
            <a:r>
              <a:rPr lang="tr-TR" sz="6600" dirty="0"/>
              <a:t>SINIFLAMASI</a:t>
            </a:r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857553" y="439839"/>
            <a:ext cx="99601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dirty="0"/>
              <a:t>İKTİSADİ DEĞERLER:</a:t>
            </a:r>
          </a:p>
          <a:p>
            <a:pPr algn="ctr"/>
            <a:r>
              <a:rPr lang="tr-TR" sz="6600" dirty="0"/>
              <a:t>MÜBADELE DEĞERİ-KULLANIM DEĞERİ</a:t>
            </a:r>
          </a:p>
        </p:txBody>
      </p:sp>
    </p:spTree>
    <p:extLst>
      <p:ext uri="{BB962C8B-B14F-4D97-AF65-F5344CB8AC3E}">
        <p14:creationId xmlns:p14="http://schemas.microsoft.com/office/powerpoint/2010/main" val="263487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031173" y="1805652"/>
            <a:ext cx="91731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DEĞERDEN BAĞIMSIZLIK DURUMU</a:t>
            </a:r>
          </a:p>
        </p:txBody>
      </p:sp>
    </p:spTree>
    <p:extLst>
      <p:ext uri="{BB962C8B-B14F-4D97-AF65-F5344CB8AC3E}">
        <p14:creationId xmlns:p14="http://schemas.microsoft.com/office/powerpoint/2010/main" val="1097833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031173" y="1805652"/>
            <a:ext cx="91731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DEĞERLERE NİÇİN İHTİYAÇ DUYARIZ?</a:t>
            </a:r>
          </a:p>
        </p:txBody>
      </p:sp>
    </p:spTree>
    <p:extLst>
      <p:ext uri="{BB962C8B-B14F-4D97-AF65-F5344CB8AC3E}">
        <p14:creationId xmlns:p14="http://schemas.microsoft.com/office/powerpoint/2010/main" val="220135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031173" y="1805652"/>
            <a:ext cx="91731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DÜZGÜN TOPLUMSALLAŞMA</a:t>
            </a:r>
          </a:p>
        </p:txBody>
      </p:sp>
    </p:spTree>
    <p:extLst>
      <p:ext uri="{BB962C8B-B14F-4D97-AF65-F5344CB8AC3E}">
        <p14:creationId xmlns:p14="http://schemas.microsoft.com/office/powerpoint/2010/main" val="3392619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336692" y="879677"/>
            <a:ext cx="91731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AutoNum type="arabicPeriod"/>
            </a:pPr>
            <a:r>
              <a:rPr lang="tr-TR" sz="6600" dirty="0"/>
              <a:t>SOSYAL YAŞAMI DÜZENLEME</a:t>
            </a:r>
          </a:p>
          <a:p>
            <a:pPr marL="1143000" indent="-1143000" algn="ctr">
              <a:buAutoNum type="arabicPeriod"/>
            </a:pPr>
            <a:r>
              <a:rPr lang="tr-TR" sz="6600" dirty="0"/>
              <a:t>BİREYLER ARASI BAĞLILIĞI ARTIRMA</a:t>
            </a:r>
          </a:p>
        </p:txBody>
      </p:sp>
    </p:spTree>
    <p:extLst>
      <p:ext uri="{BB962C8B-B14F-4D97-AF65-F5344CB8AC3E}">
        <p14:creationId xmlns:p14="http://schemas.microsoft.com/office/powerpoint/2010/main" val="965871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031173" y="1805652"/>
            <a:ext cx="91731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DEĞERLERE NASIL OLUŞUR?</a:t>
            </a:r>
          </a:p>
        </p:txBody>
      </p:sp>
    </p:spTree>
    <p:extLst>
      <p:ext uri="{BB962C8B-B14F-4D97-AF65-F5344CB8AC3E}">
        <p14:creationId xmlns:p14="http://schemas.microsoft.com/office/powerpoint/2010/main" val="3217225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031173" y="1805652"/>
            <a:ext cx="9173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DEĞER SINIFLAMALARI</a:t>
            </a:r>
          </a:p>
        </p:txBody>
      </p:sp>
    </p:spTree>
    <p:extLst>
      <p:ext uri="{BB962C8B-B14F-4D97-AF65-F5344CB8AC3E}">
        <p14:creationId xmlns:p14="http://schemas.microsoft.com/office/powerpoint/2010/main" val="4022082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031173" y="1805652"/>
            <a:ext cx="91731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MİLTON ROKEACH</a:t>
            </a:r>
          </a:p>
          <a:p>
            <a:pPr algn="ctr"/>
            <a:r>
              <a:rPr lang="tr-TR" sz="6600" dirty="0"/>
              <a:t>SINIFLAMASI</a:t>
            </a:r>
          </a:p>
        </p:txBody>
      </p:sp>
    </p:spTree>
    <p:extLst>
      <p:ext uri="{BB962C8B-B14F-4D97-AF65-F5344CB8AC3E}">
        <p14:creationId xmlns:p14="http://schemas.microsoft.com/office/powerpoint/2010/main" val="3485064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05115" y="266219"/>
            <a:ext cx="1157468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DEĞER ÇEŞİTLERİ:</a:t>
            </a:r>
          </a:p>
          <a:p>
            <a:pPr algn="ctr"/>
            <a:endParaRPr lang="tr-TR" sz="3200" dirty="0"/>
          </a:p>
          <a:p>
            <a:pPr algn="ctr"/>
            <a:r>
              <a:rPr lang="tr-TR" sz="7200" dirty="0"/>
              <a:t>1. AMAÇ DEĞERLER: KİŞİNİN HAYATINDA ULAŞMAK İSTEDEĞİ VARLIK DURUMLARI.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2917916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05115" y="266219"/>
            <a:ext cx="1157468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DEĞER ÇEŞİTLERİ:</a:t>
            </a:r>
          </a:p>
          <a:p>
            <a:pPr algn="ctr"/>
            <a:endParaRPr lang="tr-TR" sz="6600" dirty="0"/>
          </a:p>
          <a:p>
            <a:pPr algn="ctr"/>
            <a:r>
              <a:rPr lang="tr-TR" sz="6000" dirty="0"/>
              <a:t>2. ARAÇ DEĞERLER: KİŞİNİN ARZU ETTİĞİ VARLIK DURUMUNA ERİŞMESİNE YARDIMCI OLAN DEĞERLER.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10070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031173" y="1805652"/>
            <a:ext cx="9173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DEĞER NEDİR?</a:t>
            </a:r>
          </a:p>
        </p:txBody>
      </p:sp>
    </p:spTree>
    <p:extLst>
      <p:ext uri="{BB962C8B-B14F-4D97-AF65-F5344CB8AC3E}">
        <p14:creationId xmlns:p14="http://schemas.microsoft.com/office/powerpoint/2010/main" val="2027555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05115" y="266219"/>
            <a:ext cx="115746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DEĞER ÇEŞİTLERİ:</a:t>
            </a:r>
          </a:p>
          <a:p>
            <a:pPr algn="ctr"/>
            <a:endParaRPr lang="tr-TR" sz="6600" dirty="0"/>
          </a:p>
          <a:p>
            <a:pPr algn="ctr"/>
            <a:r>
              <a:rPr lang="tr-TR" sz="6000" dirty="0"/>
              <a:t>AMAÇ DEĞERLERİN ÖZELLİKLERİ:</a:t>
            </a:r>
          </a:p>
          <a:p>
            <a:pPr algn="ctr"/>
            <a:r>
              <a:rPr lang="tr-TR" sz="6000" dirty="0"/>
              <a:t>SOYUT, EVRENSEL, DEĞİŞMEZ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00319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05115" y="266219"/>
            <a:ext cx="115746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DEĞER ÇEŞİTLERİ:</a:t>
            </a:r>
          </a:p>
          <a:p>
            <a:pPr algn="ctr"/>
            <a:endParaRPr lang="tr-TR" sz="6600" dirty="0"/>
          </a:p>
          <a:p>
            <a:pPr algn="ctr"/>
            <a:r>
              <a:rPr lang="tr-TR" sz="6000" dirty="0"/>
              <a:t>ARAÇ DEĞERLERİN ÖZELLİKLERİ:</a:t>
            </a:r>
          </a:p>
          <a:p>
            <a:pPr algn="ctr"/>
            <a:r>
              <a:rPr lang="tr-TR" sz="6000" dirty="0"/>
              <a:t>SOMUT, YEREL, DEĞİŞKEN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647796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031173" y="1805652"/>
            <a:ext cx="91731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SHALOM SCHWARTZ</a:t>
            </a:r>
          </a:p>
          <a:p>
            <a:pPr algn="ctr"/>
            <a:r>
              <a:rPr lang="tr-TR" sz="6600" dirty="0"/>
              <a:t>SINIFLAMASI</a:t>
            </a:r>
          </a:p>
        </p:txBody>
      </p:sp>
    </p:spTree>
    <p:extLst>
      <p:ext uri="{BB962C8B-B14F-4D97-AF65-F5344CB8AC3E}">
        <p14:creationId xmlns:p14="http://schemas.microsoft.com/office/powerpoint/2010/main" val="4163284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70390" y="277793"/>
            <a:ext cx="1170200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DEĞERLERİN KAYNAĞI:</a:t>
            </a:r>
          </a:p>
          <a:p>
            <a:pPr algn="ctr"/>
            <a:endParaRPr lang="tr-TR" sz="4400" dirty="0"/>
          </a:p>
          <a:p>
            <a:pPr marL="1143000" indent="-1143000" algn="ctr">
              <a:buAutoNum type="arabicPeriod"/>
            </a:pPr>
            <a:r>
              <a:rPr lang="tr-TR" sz="4400" dirty="0"/>
              <a:t>TEMEL BİYOLOJİK İHTİYAÇLAR</a:t>
            </a:r>
          </a:p>
          <a:p>
            <a:pPr marL="1143000" indent="-1143000" algn="ctr">
              <a:buAutoNum type="arabicPeriod"/>
            </a:pPr>
            <a:r>
              <a:rPr lang="tr-TR" sz="4400" dirty="0"/>
              <a:t>BİREYLER ARASI SOSYAL ETKİLEŞİM İHTİYACI</a:t>
            </a:r>
          </a:p>
          <a:p>
            <a:pPr marL="1143000" indent="-1143000" algn="ctr">
              <a:buAutoNum type="arabicPeriod"/>
            </a:pPr>
            <a:r>
              <a:rPr lang="tr-TR" sz="4400" dirty="0"/>
              <a:t>TOPLUMLARIN VE GRUPLARIN DEVAMINI VE REFAHINI SAĞLAMAYA YÖNELİK SOSYAL İHTİYAÇLAR</a:t>
            </a:r>
          </a:p>
        </p:txBody>
      </p:sp>
    </p:spTree>
    <p:extLst>
      <p:ext uri="{BB962C8B-B14F-4D97-AF65-F5344CB8AC3E}">
        <p14:creationId xmlns:p14="http://schemas.microsoft.com/office/powerpoint/2010/main" val="2781537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70390" y="277793"/>
            <a:ext cx="117020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DEĞERLERİN KAYNAĞI:</a:t>
            </a:r>
          </a:p>
          <a:p>
            <a:pPr algn="ctr"/>
            <a:endParaRPr lang="tr-TR" sz="4400" dirty="0"/>
          </a:p>
          <a:p>
            <a:pPr algn="ctr"/>
            <a:r>
              <a:rPr lang="tr-TR" sz="4400" dirty="0"/>
              <a:t>3 TEMEL İHTİYAÇ TÜRÜ 10 TEMEL DEĞER ÜRETİR VE HER BİR TEMEL DEĞERİN ALTINDA DA ALT DEĞERLER BULUNUR.</a:t>
            </a:r>
          </a:p>
        </p:txBody>
      </p:sp>
    </p:spTree>
    <p:extLst>
      <p:ext uri="{BB962C8B-B14F-4D97-AF65-F5344CB8AC3E}">
        <p14:creationId xmlns:p14="http://schemas.microsoft.com/office/powerpoint/2010/main" val="1291455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70390" y="277793"/>
            <a:ext cx="117020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/>
              <a:t>TEMEL DEĞERLER:</a:t>
            </a:r>
          </a:p>
          <a:p>
            <a:pPr algn="ctr"/>
            <a:r>
              <a:rPr lang="tr-TR" sz="3600" dirty="0"/>
              <a:t>GÜÇ</a:t>
            </a:r>
          </a:p>
          <a:p>
            <a:pPr algn="ctr"/>
            <a:r>
              <a:rPr lang="tr-TR" sz="3600" dirty="0"/>
              <a:t>BAŞARI</a:t>
            </a:r>
          </a:p>
          <a:p>
            <a:pPr algn="ctr"/>
            <a:r>
              <a:rPr lang="tr-TR" sz="3600" dirty="0"/>
              <a:t>HAZ</a:t>
            </a:r>
          </a:p>
          <a:p>
            <a:pPr algn="ctr"/>
            <a:r>
              <a:rPr lang="tr-TR" sz="3600" dirty="0"/>
              <a:t>UYARILMA</a:t>
            </a:r>
          </a:p>
          <a:p>
            <a:pPr algn="ctr"/>
            <a:r>
              <a:rPr lang="tr-TR" sz="3600" dirty="0"/>
              <a:t>ÖZYÖNELİM</a:t>
            </a:r>
          </a:p>
          <a:p>
            <a:pPr algn="ctr"/>
            <a:r>
              <a:rPr lang="tr-TR" sz="3600" dirty="0"/>
              <a:t>EVRENSELLİK</a:t>
            </a:r>
          </a:p>
          <a:p>
            <a:pPr algn="ctr"/>
            <a:r>
              <a:rPr lang="tr-TR" sz="3600" dirty="0"/>
              <a:t>İYİLİKSEVERLİK</a:t>
            </a:r>
          </a:p>
          <a:p>
            <a:pPr algn="ctr"/>
            <a:r>
              <a:rPr lang="tr-TR" sz="3600" dirty="0"/>
              <a:t>UYUM</a:t>
            </a:r>
          </a:p>
          <a:p>
            <a:pPr algn="ctr"/>
            <a:r>
              <a:rPr lang="tr-TR" sz="3600" dirty="0"/>
              <a:t>GELENEKSELLİK</a:t>
            </a:r>
          </a:p>
          <a:p>
            <a:pPr algn="ctr"/>
            <a:r>
              <a:rPr lang="tr-TR" sz="3600" dirty="0"/>
              <a:t>GÜVENLİK</a:t>
            </a:r>
          </a:p>
        </p:txBody>
      </p:sp>
    </p:spTree>
    <p:extLst>
      <p:ext uri="{BB962C8B-B14F-4D97-AF65-F5344CB8AC3E}">
        <p14:creationId xmlns:p14="http://schemas.microsoft.com/office/powerpoint/2010/main" val="1941202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031173" y="1805652"/>
            <a:ext cx="91731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ALLPORT, VERNON VE LİNDZEY</a:t>
            </a:r>
          </a:p>
          <a:p>
            <a:pPr algn="ctr"/>
            <a:r>
              <a:rPr lang="tr-TR" sz="6600" dirty="0"/>
              <a:t>SINIFLAMASI</a:t>
            </a:r>
          </a:p>
        </p:txBody>
      </p:sp>
    </p:spTree>
    <p:extLst>
      <p:ext uri="{BB962C8B-B14F-4D97-AF65-F5344CB8AC3E}">
        <p14:creationId xmlns:p14="http://schemas.microsoft.com/office/powerpoint/2010/main" val="3062384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683932" y="266219"/>
            <a:ext cx="917312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ESTETİK DEĞER</a:t>
            </a:r>
          </a:p>
          <a:p>
            <a:pPr algn="ctr"/>
            <a:r>
              <a:rPr lang="tr-TR" sz="6600" dirty="0"/>
              <a:t>TEORİK DEĞER</a:t>
            </a:r>
          </a:p>
          <a:p>
            <a:pPr algn="ctr"/>
            <a:r>
              <a:rPr lang="tr-TR" sz="6600" dirty="0"/>
              <a:t>DİNİ DEĞER</a:t>
            </a:r>
          </a:p>
          <a:p>
            <a:pPr algn="ctr"/>
            <a:r>
              <a:rPr lang="tr-TR" sz="6600" dirty="0"/>
              <a:t>SİYASİ DEĞER</a:t>
            </a:r>
          </a:p>
          <a:p>
            <a:pPr algn="ctr"/>
            <a:r>
              <a:rPr lang="tr-TR" sz="6600" dirty="0"/>
              <a:t>SOSYAL DEĞER</a:t>
            </a:r>
          </a:p>
          <a:p>
            <a:pPr algn="ctr"/>
            <a:r>
              <a:rPr lang="tr-TR" sz="6600" dirty="0"/>
              <a:t>EKONOMİK DEĞER</a:t>
            </a:r>
          </a:p>
        </p:txBody>
      </p:sp>
    </p:spTree>
    <p:extLst>
      <p:ext uri="{BB962C8B-B14F-4D97-AF65-F5344CB8AC3E}">
        <p14:creationId xmlns:p14="http://schemas.microsoft.com/office/powerpoint/2010/main" val="3483393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683932" y="266219"/>
            <a:ext cx="917312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ESTETİK DEĞER:</a:t>
            </a:r>
          </a:p>
          <a:p>
            <a:pPr algn="ctr"/>
            <a:r>
              <a:rPr lang="tr-TR" sz="6600" dirty="0"/>
              <a:t>BİR NESNE YA DA OLAYA BİREY TARAFINDAN YÜKLENEN ESTETİK ÖZELLİKLER</a:t>
            </a:r>
          </a:p>
        </p:txBody>
      </p:sp>
    </p:spTree>
    <p:extLst>
      <p:ext uri="{BB962C8B-B14F-4D97-AF65-F5344CB8AC3E}">
        <p14:creationId xmlns:p14="http://schemas.microsoft.com/office/powerpoint/2010/main" val="644934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97398" y="254644"/>
            <a:ext cx="117946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TEORİK DEĞER:</a:t>
            </a:r>
          </a:p>
          <a:p>
            <a:pPr algn="ctr"/>
            <a:r>
              <a:rPr lang="tr-TR" sz="6600" dirty="0"/>
              <a:t>BİREYLERİN NESNEL BİLGİ EDİNME YOLLARINI SÜREKLİ KULLANMALARI DOLAYISIYLA EDİNDİKLERİ ÖZELLİKLER</a:t>
            </a:r>
          </a:p>
        </p:txBody>
      </p:sp>
    </p:spTree>
    <p:extLst>
      <p:ext uri="{BB962C8B-B14F-4D97-AF65-F5344CB8AC3E}">
        <p14:creationId xmlns:p14="http://schemas.microsoft.com/office/powerpoint/2010/main" val="332734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031173" y="1805652"/>
            <a:ext cx="91731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u="sng" dirty="0"/>
              <a:t>ÖZNENİN</a:t>
            </a:r>
            <a:r>
              <a:rPr lang="tr-TR" sz="6600" dirty="0"/>
              <a:t>, OLANA VEYA OLGUYA </a:t>
            </a:r>
            <a:r>
              <a:rPr lang="tr-TR" sz="8000" u="sng" dirty="0"/>
              <a:t>YÜKLEDİĞİ </a:t>
            </a:r>
            <a:r>
              <a:rPr lang="tr-TR" sz="6600" dirty="0"/>
              <a:t>NİTELİK</a:t>
            </a:r>
          </a:p>
        </p:txBody>
      </p:sp>
    </p:spTree>
    <p:extLst>
      <p:ext uri="{BB962C8B-B14F-4D97-AF65-F5344CB8AC3E}">
        <p14:creationId xmlns:p14="http://schemas.microsoft.com/office/powerpoint/2010/main" val="3483414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97398" y="254644"/>
            <a:ext cx="117946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DİNİ DEĞER:</a:t>
            </a:r>
          </a:p>
          <a:p>
            <a:pPr algn="ctr"/>
            <a:r>
              <a:rPr lang="tr-TR" sz="6600" dirty="0"/>
              <a:t>BİREYLERİN SAHİP OLDUKLARI KUTSAL İNANIŞLAR</a:t>
            </a:r>
          </a:p>
        </p:txBody>
      </p:sp>
    </p:spTree>
    <p:extLst>
      <p:ext uri="{BB962C8B-B14F-4D97-AF65-F5344CB8AC3E}">
        <p14:creationId xmlns:p14="http://schemas.microsoft.com/office/powerpoint/2010/main" val="82591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97398" y="254644"/>
            <a:ext cx="117946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SİYASİ DEĞER:</a:t>
            </a:r>
          </a:p>
          <a:p>
            <a:pPr algn="ctr"/>
            <a:r>
              <a:rPr lang="tr-TR" sz="6600" dirty="0"/>
              <a:t>BİREYLERİN GÜÇ ELDE ETMEYE VE BU GÜCÜ BAŞKASI ÜZERİNDE KULLANMAYA YÖNELİK İNANÇ VE TUTUMLARI</a:t>
            </a:r>
          </a:p>
        </p:txBody>
      </p:sp>
    </p:spTree>
    <p:extLst>
      <p:ext uri="{BB962C8B-B14F-4D97-AF65-F5344CB8AC3E}">
        <p14:creationId xmlns:p14="http://schemas.microsoft.com/office/powerpoint/2010/main" val="135798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97398" y="254644"/>
            <a:ext cx="117946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SOSYAL DEĞER:</a:t>
            </a:r>
          </a:p>
          <a:p>
            <a:pPr algn="ctr"/>
            <a:r>
              <a:rPr lang="tr-TR" sz="6600" dirty="0"/>
              <a:t>BİREYLERİN DAHA İYİ BİR SOSYAL HAYAT YAŞAMAK ÜZERE BENİMSEDİKLERİ İNANÇ VE TUTUMLAR</a:t>
            </a:r>
          </a:p>
        </p:txBody>
      </p:sp>
    </p:spTree>
    <p:extLst>
      <p:ext uri="{BB962C8B-B14F-4D97-AF65-F5344CB8AC3E}">
        <p14:creationId xmlns:p14="http://schemas.microsoft.com/office/powerpoint/2010/main" val="42646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97398" y="254644"/>
            <a:ext cx="117946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EKONOMİK DEĞER:</a:t>
            </a:r>
          </a:p>
          <a:p>
            <a:pPr algn="ctr"/>
            <a:r>
              <a:rPr lang="tr-TR" sz="6600" dirty="0"/>
              <a:t>BİREYLERİN MADDİ VE EKONOMİK FAYDA TEMİNİNE YÖNELİK BENİMSEDİKLERİ İNANÇ VE TUTUMLAR</a:t>
            </a:r>
          </a:p>
        </p:txBody>
      </p:sp>
    </p:spTree>
    <p:extLst>
      <p:ext uri="{BB962C8B-B14F-4D97-AF65-F5344CB8AC3E}">
        <p14:creationId xmlns:p14="http://schemas.microsoft.com/office/powerpoint/2010/main" val="3288768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031173" y="1805652"/>
            <a:ext cx="91731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DEĞERLER NESNEL MİDİR, ÖZNEL MİDİR?</a:t>
            </a:r>
          </a:p>
        </p:txBody>
      </p:sp>
    </p:spTree>
    <p:extLst>
      <p:ext uri="{BB962C8B-B14F-4D97-AF65-F5344CB8AC3E}">
        <p14:creationId xmlns:p14="http://schemas.microsoft.com/office/powerpoint/2010/main" val="172253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031173" y="1805652"/>
            <a:ext cx="91731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u="sng" dirty="0"/>
              <a:t>ÖZNENİN</a:t>
            </a:r>
            <a:r>
              <a:rPr lang="tr-TR" sz="6600" dirty="0"/>
              <a:t>, OLANA VEYA OLGUYA </a:t>
            </a:r>
            <a:r>
              <a:rPr lang="tr-TR" sz="8000" u="sng" dirty="0"/>
              <a:t>YÜKLEDİĞİ </a:t>
            </a:r>
            <a:r>
              <a:rPr lang="tr-TR" sz="6600" dirty="0"/>
              <a:t>NİTELİK</a:t>
            </a:r>
          </a:p>
        </p:txBody>
      </p:sp>
    </p:spTree>
    <p:extLst>
      <p:ext uri="{BB962C8B-B14F-4D97-AF65-F5344CB8AC3E}">
        <p14:creationId xmlns:p14="http://schemas.microsoft.com/office/powerpoint/2010/main" val="22665043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129935" y="1886674"/>
            <a:ext cx="58897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dirty="0"/>
              <a:t>DERS’İN SONU</a:t>
            </a:r>
          </a:p>
        </p:txBody>
      </p:sp>
    </p:spTree>
    <p:extLst>
      <p:ext uri="{BB962C8B-B14F-4D97-AF65-F5344CB8AC3E}">
        <p14:creationId xmlns:p14="http://schemas.microsoft.com/office/powerpoint/2010/main" val="388912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614483" y="648184"/>
            <a:ext cx="98560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BİR ŞEYİN ARZU EDİLİR VEYA ARZU EDİLMEZ OLDUĞU HAKKINDAKİ İNANÇ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87835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35666" y="648184"/>
            <a:ext cx="112968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BELİRLİ BİR SOSYAL GRUBUN VEYA TOPLUMUN KENDİ VARLIĞINI VE BİR ARADALIĞINI SÜRDÜRMESİ İÇİN ONUN ÜYELERİNİN ÇOĞUNLUĞU TARAFINDAN DOĞRU VE GEREKLİ OLDUKLARI KABUL EDİLEN ORTAK İLKELER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18445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568185" y="1412113"/>
            <a:ext cx="91731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DEĞER VAR ETMEK, YALNIZCA İNSANA ÖZGÜDÜR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260171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950150" y="462989"/>
            <a:ext cx="91731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dirty="0"/>
              <a:t>DEĞER, OLAN VE OLMASI GEREKEN AYRIMINI İÇERİR.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217928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1822829" y="266219"/>
            <a:ext cx="917312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DEĞER, DAİMA OLUMLU VE OLUMSUZ OLMAK ÜZERE İKİ YÖNLÜDÜR.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2673815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1544</TotalTime>
  <Words>424</Words>
  <Application>Microsoft Macintosh PowerPoint</Application>
  <PresentationFormat>Geniş ekran</PresentationFormat>
  <Paragraphs>106</Paragraphs>
  <Slides>46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0" baseType="lpstr">
      <vt:lpstr>Arial</vt:lpstr>
      <vt:lpstr>Calibri</vt:lpstr>
      <vt:lpstr>Century Gothic</vt:lpstr>
      <vt:lpstr>Ağ Gözü</vt:lpstr>
      <vt:lpstr>Karakter  ve değerler  eğitimi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215</cp:revision>
  <dcterms:created xsi:type="dcterms:W3CDTF">2019-06-29T07:56:24Z</dcterms:created>
  <dcterms:modified xsi:type="dcterms:W3CDTF">2019-11-02T09:41:27Z</dcterms:modified>
</cp:coreProperties>
</file>