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55"/>
  </p:notesMasterIdLst>
  <p:sldIdLst>
    <p:sldId id="256" r:id="rId2"/>
    <p:sldId id="302" r:id="rId3"/>
    <p:sldId id="304" r:id="rId4"/>
    <p:sldId id="305" r:id="rId5"/>
    <p:sldId id="345" r:id="rId6"/>
    <p:sldId id="316" r:id="rId7"/>
    <p:sldId id="351" r:id="rId8"/>
    <p:sldId id="352" r:id="rId9"/>
    <p:sldId id="353" r:id="rId10"/>
    <p:sldId id="354" r:id="rId11"/>
    <p:sldId id="355" r:id="rId12"/>
    <p:sldId id="306" r:id="rId13"/>
    <p:sldId id="307" r:id="rId14"/>
    <p:sldId id="322" r:id="rId15"/>
    <p:sldId id="323" r:id="rId16"/>
    <p:sldId id="324" r:id="rId17"/>
    <p:sldId id="317" r:id="rId18"/>
    <p:sldId id="318" r:id="rId19"/>
    <p:sldId id="349" r:id="rId20"/>
    <p:sldId id="350" r:id="rId21"/>
    <p:sldId id="308" r:id="rId22"/>
    <p:sldId id="309" r:id="rId23"/>
    <p:sldId id="325" r:id="rId24"/>
    <p:sldId id="320" r:id="rId25"/>
    <p:sldId id="321" r:id="rId26"/>
    <p:sldId id="346" r:id="rId27"/>
    <p:sldId id="347" r:id="rId28"/>
    <p:sldId id="348" r:id="rId29"/>
    <p:sldId id="327" r:id="rId30"/>
    <p:sldId id="328" r:id="rId31"/>
    <p:sldId id="329" r:id="rId32"/>
    <p:sldId id="310" r:id="rId33"/>
    <p:sldId id="311" r:id="rId34"/>
    <p:sldId id="326" r:id="rId35"/>
    <p:sldId id="312" r:id="rId36"/>
    <p:sldId id="313" r:id="rId37"/>
    <p:sldId id="314" r:id="rId38"/>
    <p:sldId id="315" r:id="rId39"/>
    <p:sldId id="330" r:id="rId40"/>
    <p:sldId id="331" r:id="rId41"/>
    <p:sldId id="333" r:id="rId42"/>
    <p:sldId id="334" r:id="rId43"/>
    <p:sldId id="335" r:id="rId44"/>
    <p:sldId id="336" r:id="rId45"/>
    <p:sldId id="337" r:id="rId46"/>
    <p:sldId id="343" r:id="rId47"/>
    <p:sldId id="338" r:id="rId48"/>
    <p:sldId id="339" r:id="rId49"/>
    <p:sldId id="340" r:id="rId50"/>
    <p:sldId id="341" r:id="rId51"/>
    <p:sldId id="342" r:id="rId52"/>
    <p:sldId id="344" r:id="rId53"/>
    <p:sldId id="303" r:id="rId5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848"/>
    <p:restoredTop sz="86450"/>
  </p:normalViewPr>
  <p:slideViewPr>
    <p:cSldViewPr snapToGrid="0" snapToObjects="1">
      <p:cViewPr varScale="1">
        <p:scale>
          <a:sx n="110" d="100"/>
          <a:sy n="110" d="100"/>
        </p:scale>
        <p:origin x="1192" y="1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7" d="100"/>
          <a:sy n="97" d="100"/>
        </p:scale>
        <p:origin x="3688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2D0AAB-BA72-5047-BE8A-D517C89ED987}" type="datetimeFigureOut">
              <a:rPr lang="tr-TR" smtClean="0"/>
              <a:t>2.10.2019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tr-TR"/>
              <a:t>Asıl metin stillerini düzenle
İkinci düzey
Üçüncü düzey
Dördüncü düzey
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FDB3ED-DAB4-014C-81AB-6B6BCE55181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7444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FDB3ED-DAB4-014C-81AB-6B6BCE55181C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938532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				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FDB3ED-DAB4-014C-81AB-6B6BCE55181C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092588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				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FDB3ED-DAB4-014C-81AB-6B6BCE55181C}" type="slidenum">
              <a:rPr lang="tr-TR" smtClean="0"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840721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10/2/19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D348A582-558E-4A49-91F7-513A9FE84E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74547" y="-208596"/>
            <a:ext cx="8676222" cy="3200400"/>
          </a:xfrm>
        </p:spPr>
        <p:txBody>
          <a:bodyPr>
            <a:normAutofit/>
          </a:bodyPr>
          <a:lstStyle/>
          <a:p>
            <a:r>
              <a:rPr lang="tr-TR" sz="8000" dirty="0"/>
              <a:t>EĞİTİM BİLİMİNE GİRİŞ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200EC0DD-AE1F-0F4F-B7BB-3333EEC524A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tr-TR" sz="4400" dirty="0"/>
              <a:t>DR. ÖĞR. ÜYESİ İBRAHİM AKSU</a:t>
            </a:r>
          </a:p>
        </p:txBody>
      </p:sp>
    </p:spTree>
    <p:extLst>
      <p:ext uri="{BB962C8B-B14F-4D97-AF65-F5344CB8AC3E}">
        <p14:creationId xmlns:p14="http://schemas.microsoft.com/office/powerpoint/2010/main" val="14308915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7972BC6E-E644-8C47-BCAD-2D9E95F19667}"/>
              </a:ext>
            </a:extLst>
          </p:cNvPr>
          <p:cNvSpPr txBox="1"/>
          <p:nvPr/>
        </p:nvSpPr>
        <p:spPr>
          <a:xfrm>
            <a:off x="752354" y="520860"/>
            <a:ext cx="11586259" cy="64171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5400" b="1" dirty="0"/>
              <a:t>EĞİTİME ETKİ EDEN FAKTÖRLER</a:t>
            </a:r>
          </a:p>
          <a:p>
            <a:pPr algn="ctr"/>
            <a:endParaRPr lang="tr-TR" sz="2800" dirty="0"/>
          </a:p>
          <a:p>
            <a:pPr algn="ctr"/>
            <a:endParaRPr lang="tr-TR" sz="100" dirty="0"/>
          </a:p>
          <a:p>
            <a:pPr algn="ctr"/>
            <a:r>
              <a:rPr lang="tr-TR" sz="4800" dirty="0"/>
              <a:t>3. GELİŞME: </a:t>
            </a:r>
          </a:p>
          <a:p>
            <a:pPr algn="ctr"/>
            <a:r>
              <a:rPr lang="tr-TR" sz="5400" dirty="0"/>
              <a:t>ORGANİZMANIN FİZİKSEL, BİLİŞSEL, DUYGUSAL HUSUSLARDA OLGUNLAŞMA VE ÖĞRENME VASITASIYLA İLERLEME GÖSTERMESİDİR. </a:t>
            </a:r>
            <a:endParaRPr lang="tr-TR" sz="368400" dirty="0"/>
          </a:p>
        </p:txBody>
      </p:sp>
    </p:spTree>
    <p:extLst>
      <p:ext uri="{BB962C8B-B14F-4D97-AF65-F5344CB8AC3E}">
        <p14:creationId xmlns:p14="http://schemas.microsoft.com/office/powerpoint/2010/main" val="24677274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7972BC6E-E644-8C47-BCAD-2D9E95F19667}"/>
              </a:ext>
            </a:extLst>
          </p:cNvPr>
          <p:cNvSpPr txBox="1"/>
          <p:nvPr/>
        </p:nvSpPr>
        <p:spPr>
          <a:xfrm>
            <a:off x="752354" y="520860"/>
            <a:ext cx="11586259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5400" b="1" dirty="0"/>
              <a:t>EĞİTİME ETKİ EDEN FAKTÖRLER</a:t>
            </a:r>
          </a:p>
          <a:p>
            <a:pPr algn="ctr"/>
            <a:endParaRPr lang="tr-TR" sz="2800" dirty="0"/>
          </a:p>
          <a:p>
            <a:pPr algn="ctr"/>
            <a:endParaRPr lang="tr-TR" sz="100" dirty="0"/>
          </a:p>
          <a:p>
            <a:pPr algn="ctr"/>
            <a:r>
              <a:rPr lang="tr-TR" sz="4800" dirty="0"/>
              <a:t>4. HAZIRBULUNUŞLUK: </a:t>
            </a:r>
          </a:p>
          <a:p>
            <a:pPr algn="ctr"/>
            <a:endParaRPr lang="tr-TR" sz="3500" dirty="0"/>
          </a:p>
          <a:p>
            <a:pPr algn="ctr"/>
            <a:r>
              <a:rPr lang="tr-TR" sz="4800" dirty="0"/>
              <a:t>BİREYDE GELİŞİM YETERLİLİĞİNİN VE ÖN ÖĞRENMELERİN VAR OLMASI.</a:t>
            </a:r>
          </a:p>
        </p:txBody>
      </p:sp>
    </p:spTree>
    <p:extLst>
      <p:ext uri="{BB962C8B-B14F-4D97-AF65-F5344CB8AC3E}">
        <p14:creationId xmlns:p14="http://schemas.microsoft.com/office/powerpoint/2010/main" val="29658071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7972BC6E-E644-8C47-BCAD-2D9E95F19667}"/>
              </a:ext>
            </a:extLst>
          </p:cNvPr>
          <p:cNvSpPr txBox="1"/>
          <p:nvPr/>
        </p:nvSpPr>
        <p:spPr>
          <a:xfrm>
            <a:off x="3240911" y="2430683"/>
            <a:ext cx="680026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6000" b="1" dirty="0"/>
              <a:t>ÖĞRENME NEDİR?</a:t>
            </a:r>
            <a:endParaRPr lang="tr-TR" sz="28700" dirty="0"/>
          </a:p>
        </p:txBody>
      </p:sp>
    </p:spTree>
    <p:extLst>
      <p:ext uri="{BB962C8B-B14F-4D97-AF65-F5344CB8AC3E}">
        <p14:creationId xmlns:p14="http://schemas.microsoft.com/office/powerpoint/2010/main" val="23045983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7972BC6E-E644-8C47-BCAD-2D9E95F19667}"/>
              </a:ext>
            </a:extLst>
          </p:cNvPr>
          <p:cNvSpPr txBox="1"/>
          <p:nvPr/>
        </p:nvSpPr>
        <p:spPr>
          <a:xfrm>
            <a:off x="937551" y="544009"/>
            <a:ext cx="1104610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6000" b="1" dirty="0"/>
              <a:t>ÖĞRENME</a:t>
            </a:r>
          </a:p>
          <a:p>
            <a:endParaRPr lang="tr-TR" dirty="0"/>
          </a:p>
          <a:p>
            <a:pPr algn="ctr"/>
            <a:r>
              <a:rPr lang="tr-TR" sz="5400" dirty="0"/>
              <a:t>BİREYİN, YAŞANTISI SÜRECİNDE BİLGİ, BECERİ VE DAVRANIŞ KALIPLARI OLUŞTURMASIDIR. </a:t>
            </a:r>
            <a:endParaRPr lang="tr-TR" sz="148100" dirty="0"/>
          </a:p>
        </p:txBody>
      </p:sp>
    </p:spTree>
    <p:extLst>
      <p:ext uri="{BB962C8B-B14F-4D97-AF65-F5344CB8AC3E}">
        <p14:creationId xmlns:p14="http://schemas.microsoft.com/office/powerpoint/2010/main" val="30232229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7972BC6E-E644-8C47-BCAD-2D9E95F19667}"/>
              </a:ext>
            </a:extLst>
          </p:cNvPr>
          <p:cNvSpPr txBox="1"/>
          <p:nvPr/>
        </p:nvSpPr>
        <p:spPr>
          <a:xfrm>
            <a:off x="937551" y="544009"/>
            <a:ext cx="1104610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6000" b="1" dirty="0"/>
              <a:t>ÖĞRENME</a:t>
            </a:r>
          </a:p>
          <a:p>
            <a:endParaRPr lang="tr-TR" dirty="0"/>
          </a:p>
          <a:p>
            <a:pPr algn="ctr"/>
            <a:r>
              <a:rPr lang="tr-TR" sz="5400" dirty="0"/>
              <a:t>BİREYİN, DAHA ÖNCE YAPAMADIĞI BİR ŞEYİ YAPABİLMESİDİR. </a:t>
            </a:r>
            <a:endParaRPr lang="tr-TR" sz="148100" dirty="0"/>
          </a:p>
        </p:txBody>
      </p:sp>
    </p:spTree>
    <p:extLst>
      <p:ext uri="{BB962C8B-B14F-4D97-AF65-F5344CB8AC3E}">
        <p14:creationId xmlns:p14="http://schemas.microsoft.com/office/powerpoint/2010/main" val="35791034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7972BC6E-E644-8C47-BCAD-2D9E95F19667}"/>
              </a:ext>
            </a:extLst>
          </p:cNvPr>
          <p:cNvSpPr txBox="1"/>
          <p:nvPr/>
        </p:nvSpPr>
        <p:spPr>
          <a:xfrm>
            <a:off x="937551" y="544009"/>
            <a:ext cx="1104610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6000" b="1" dirty="0"/>
              <a:t>ÖĞRENMENİN ÖN ŞARTI</a:t>
            </a:r>
          </a:p>
          <a:p>
            <a:endParaRPr lang="tr-TR" dirty="0"/>
          </a:p>
          <a:p>
            <a:pPr algn="ctr"/>
            <a:r>
              <a:rPr lang="tr-TR" sz="5400" dirty="0"/>
              <a:t>OLGUNLAŞMA </a:t>
            </a:r>
            <a:endParaRPr lang="tr-TR" sz="148100" dirty="0"/>
          </a:p>
        </p:txBody>
      </p:sp>
    </p:spTree>
    <p:extLst>
      <p:ext uri="{BB962C8B-B14F-4D97-AF65-F5344CB8AC3E}">
        <p14:creationId xmlns:p14="http://schemas.microsoft.com/office/powerpoint/2010/main" val="15985621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7972BC6E-E644-8C47-BCAD-2D9E95F19667}"/>
              </a:ext>
            </a:extLst>
          </p:cNvPr>
          <p:cNvSpPr txBox="1"/>
          <p:nvPr/>
        </p:nvSpPr>
        <p:spPr>
          <a:xfrm>
            <a:off x="937551" y="544009"/>
            <a:ext cx="1104610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6000" b="1" dirty="0"/>
              <a:t>ÖĞRENMENİN GERÇEKLEŞTİĞİNİN İŞARETİ</a:t>
            </a:r>
          </a:p>
          <a:p>
            <a:endParaRPr lang="tr-TR" dirty="0"/>
          </a:p>
          <a:p>
            <a:pPr algn="ctr"/>
            <a:r>
              <a:rPr lang="tr-TR" sz="5400" dirty="0"/>
              <a:t>KALICI DAVRANIŞ DEĞİŞİKLİĞİ</a:t>
            </a:r>
            <a:endParaRPr lang="tr-TR" sz="148100" dirty="0"/>
          </a:p>
        </p:txBody>
      </p:sp>
    </p:spTree>
    <p:extLst>
      <p:ext uri="{BB962C8B-B14F-4D97-AF65-F5344CB8AC3E}">
        <p14:creationId xmlns:p14="http://schemas.microsoft.com/office/powerpoint/2010/main" val="30177084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7972BC6E-E644-8C47-BCAD-2D9E95F19667}"/>
              </a:ext>
            </a:extLst>
          </p:cNvPr>
          <p:cNvSpPr txBox="1"/>
          <p:nvPr/>
        </p:nvSpPr>
        <p:spPr>
          <a:xfrm>
            <a:off x="659758" y="300940"/>
            <a:ext cx="11046106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6000" b="1" dirty="0"/>
              <a:t>ÖĞRENİMİN GERÇEKLEŞME </a:t>
            </a:r>
          </a:p>
          <a:p>
            <a:pPr algn="ctr"/>
            <a:r>
              <a:rPr lang="tr-TR" sz="6000" b="1" dirty="0"/>
              <a:t>YOLLARI</a:t>
            </a:r>
          </a:p>
          <a:p>
            <a:endParaRPr lang="tr-TR" dirty="0"/>
          </a:p>
          <a:p>
            <a:pPr algn="ctr"/>
            <a:r>
              <a:rPr lang="tr-TR" sz="5400" dirty="0"/>
              <a:t>1. KİŞİNİN KENDİ ÇABASIYLA: </a:t>
            </a:r>
          </a:p>
          <a:p>
            <a:pPr algn="ctr"/>
            <a:r>
              <a:rPr lang="tr-TR" sz="5400" dirty="0"/>
              <a:t>DUYULARIN VE AKLIN DENEME YANILMA, MODEL ALMA GİBİ YOLLARI KULLANMASI </a:t>
            </a:r>
          </a:p>
        </p:txBody>
      </p:sp>
    </p:spTree>
    <p:extLst>
      <p:ext uri="{BB962C8B-B14F-4D97-AF65-F5344CB8AC3E}">
        <p14:creationId xmlns:p14="http://schemas.microsoft.com/office/powerpoint/2010/main" val="37447075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7972BC6E-E644-8C47-BCAD-2D9E95F19667}"/>
              </a:ext>
            </a:extLst>
          </p:cNvPr>
          <p:cNvSpPr txBox="1"/>
          <p:nvPr/>
        </p:nvSpPr>
        <p:spPr>
          <a:xfrm>
            <a:off x="659758" y="300940"/>
            <a:ext cx="11046106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6000" b="1" dirty="0"/>
              <a:t>ÖĞRENİMİN GERÇEKLEŞME </a:t>
            </a:r>
          </a:p>
          <a:p>
            <a:pPr algn="ctr"/>
            <a:r>
              <a:rPr lang="tr-TR" sz="6000" b="1" dirty="0"/>
              <a:t>YOLLARI</a:t>
            </a:r>
          </a:p>
          <a:p>
            <a:endParaRPr lang="tr-TR" dirty="0"/>
          </a:p>
          <a:p>
            <a:pPr algn="ctr"/>
            <a:r>
              <a:rPr lang="tr-TR" sz="5400" dirty="0"/>
              <a:t>2. KİŞİNİN DIŞARIDAN YARDIM ALMASIYLA:</a:t>
            </a:r>
          </a:p>
          <a:p>
            <a:pPr algn="ctr"/>
            <a:r>
              <a:rPr lang="tr-TR" sz="5400" dirty="0"/>
              <a:t>KİŞİNİN DIŞINDAKİ KİŞİLERİN PLANLI ÇABALARI SONUCU</a:t>
            </a:r>
          </a:p>
        </p:txBody>
      </p:sp>
    </p:spTree>
    <p:extLst>
      <p:ext uri="{BB962C8B-B14F-4D97-AF65-F5344CB8AC3E}">
        <p14:creationId xmlns:p14="http://schemas.microsoft.com/office/powerpoint/2010/main" val="37291978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7972BC6E-E644-8C47-BCAD-2D9E95F19667}"/>
              </a:ext>
            </a:extLst>
          </p:cNvPr>
          <p:cNvSpPr txBox="1"/>
          <p:nvPr/>
        </p:nvSpPr>
        <p:spPr>
          <a:xfrm>
            <a:off x="659758" y="300940"/>
            <a:ext cx="11046106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6000" b="1" dirty="0"/>
              <a:t>ÖĞRENİMİN TÜRLERİ</a:t>
            </a:r>
          </a:p>
          <a:p>
            <a:endParaRPr lang="tr-TR" dirty="0"/>
          </a:p>
          <a:p>
            <a:pPr marL="914400" indent="-914400" algn="ctr">
              <a:buAutoNum type="arabicPeriod"/>
            </a:pPr>
            <a:r>
              <a:rPr lang="tr-TR" sz="5400" dirty="0"/>
              <a:t>RASLANTISAL ÖĞRENME:</a:t>
            </a:r>
          </a:p>
          <a:p>
            <a:pPr marL="914400" indent="-914400" algn="ctr">
              <a:buAutoNum type="arabicPeriod"/>
            </a:pPr>
            <a:endParaRPr lang="tr-TR" sz="3200" dirty="0"/>
          </a:p>
          <a:p>
            <a:pPr algn="ctr"/>
            <a:r>
              <a:rPr lang="tr-TR" sz="4500" dirty="0"/>
              <a:t>YAŞANTI İÇİNDE ÖNCEDEN TASARLANMADAN, BİLMEDEN YA DA NİYET ETMEDEN MEYDANA GELEN ÖĞRENME HADİSESİ.</a:t>
            </a:r>
          </a:p>
        </p:txBody>
      </p:sp>
    </p:spTree>
    <p:extLst>
      <p:ext uri="{BB962C8B-B14F-4D97-AF65-F5344CB8AC3E}">
        <p14:creationId xmlns:p14="http://schemas.microsoft.com/office/powerpoint/2010/main" val="10138645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8A9634A9-BD06-4C45-BC37-560087B0CB7B}"/>
              </a:ext>
            </a:extLst>
          </p:cNvPr>
          <p:cNvSpPr txBox="1"/>
          <p:nvPr/>
        </p:nvSpPr>
        <p:spPr>
          <a:xfrm>
            <a:off x="4346707" y="2500132"/>
            <a:ext cx="340990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7200" dirty="0"/>
              <a:t>2. DERS</a:t>
            </a:r>
          </a:p>
        </p:txBody>
      </p:sp>
    </p:spTree>
    <p:extLst>
      <p:ext uri="{BB962C8B-B14F-4D97-AF65-F5344CB8AC3E}">
        <p14:creationId xmlns:p14="http://schemas.microsoft.com/office/powerpoint/2010/main" val="8343534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7972BC6E-E644-8C47-BCAD-2D9E95F19667}"/>
              </a:ext>
            </a:extLst>
          </p:cNvPr>
          <p:cNvSpPr txBox="1"/>
          <p:nvPr/>
        </p:nvSpPr>
        <p:spPr>
          <a:xfrm>
            <a:off x="659758" y="300940"/>
            <a:ext cx="11046106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6000" b="1" dirty="0"/>
              <a:t>ÖĞRENİMİN TÜRLERİ</a:t>
            </a:r>
          </a:p>
          <a:p>
            <a:endParaRPr lang="tr-TR" dirty="0"/>
          </a:p>
          <a:p>
            <a:pPr algn="ctr"/>
            <a:r>
              <a:rPr lang="tr-TR" sz="4500" dirty="0"/>
              <a:t>2. ÖZ YÖNELİMLİ ÖĞRENME:</a:t>
            </a:r>
          </a:p>
          <a:p>
            <a:pPr algn="ctr"/>
            <a:endParaRPr lang="tr-TR" sz="4500" dirty="0"/>
          </a:p>
          <a:p>
            <a:pPr algn="ctr"/>
            <a:r>
              <a:rPr lang="tr-TR" sz="4400" dirty="0"/>
              <a:t>ÖĞRENCİNİN ÖĞRENMEYE MOTİVE OLDUĞU, MERAK VE İSTEK DUYGUĞU, HİÇBİR DIŞ BASKI OLMADAN KENDİ KENDİNE ÖĞRENME SÜRECİNE GİRDİĞİ ÖĞRETNME ŞEKLİDİR. </a:t>
            </a:r>
            <a:endParaRPr lang="tr-TR" sz="8800" dirty="0"/>
          </a:p>
        </p:txBody>
      </p:sp>
    </p:spTree>
    <p:extLst>
      <p:ext uri="{BB962C8B-B14F-4D97-AF65-F5344CB8AC3E}">
        <p14:creationId xmlns:p14="http://schemas.microsoft.com/office/powerpoint/2010/main" val="7467595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7972BC6E-E644-8C47-BCAD-2D9E95F19667}"/>
              </a:ext>
            </a:extLst>
          </p:cNvPr>
          <p:cNvSpPr txBox="1"/>
          <p:nvPr/>
        </p:nvSpPr>
        <p:spPr>
          <a:xfrm>
            <a:off x="3240911" y="2430683"/>
            <a:ext cx="655500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6000" b="1" dirty="0"/>
              <a:t>ÖĞRETME NEDİR?</a:t>
            </a:r>
            <a:endParaRPr lang="tr-TR" sz="28700" dirty="0"/>
          </a:p>
        </p:txBody>
      </p:sp>
    </p:spTree>
    <p:extLst>
      <p:ext uri="{BB962C8B-B14F-4D97-AF65-F5344CB8AC3E}">
        <p14:creationId xmlns:p14="http://schemas.microsoft.com/office/powerpoint/2010/main" val="31310894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7972BC6E-E644-8C47-BCAD-2D9E95F19667}"/>
              </a:ext>
            </a:extLst>
          </p:cNvPr>
          <p:cNvSpPr txBox="1"/>
          <p:nvPr/>
        </p:nvSpPr>
        <p:spPr>
          <a:xfrm>
            <a:off x="370390" y="625032"/>
            <a:ext cx="11667281" cy="8848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6000" b="1" dirty="0"/>
              <a:t>ÖĞRETME</a:t>
            </a:r>
          </a:p>
          <a:p>
            <a:pPr algn="ctr"/>
            <a:r>
              <a:rPr lang="tr-TR" sz="5400" dirty="0"/>
              <a:t>ÖĞRENME İŞİNİN OLUŞUMUNA REHBERLİK VE YARDIM ETME FAALİYETİDİR.</a:t>
            </a:r>
          </a:p>
          <a:p>
            <a:endParaRPr lang="tr-TR" sz="6000" b="1" dirty="0"/>
          </a:p>
          <a:p>
            <a:endParaRPr lang="tr-TR" sz="28700" dirty="0"/>
          </a:p>
        </p:txBody>
      </p:sp>
    </p:spTree>
    <p:extLst>
      <p:ext uri="{BB962C8B-B14F-4D97-AF65-F5344CB8AC3E}">
        <p14:creationId xmlns:p14="http://schemas.microsoft.com/office/powerpoint/2010/main" val="1906189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7972BC6E-E644-8C47-BCAD-2D9E95F19667}"/>
              </a:ext>
            </a:extLst>
          </p:cNvPr>
          <p:cNvSpPr txBox="1"/>
          <p:nvPr/>
        </p:nvSpPr>
        <p:spPr>
          <a:xfrm>
            <a:off x="370390" y="625032"/>
            <a:ext cx="11667281" cy="105105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6000" b="1" dirty="0"/>
              <a:t>ÖĞRETME</a:t>
            </a:r>
          </a:p>
          <a:p>
            <a:pPr algn="ctr"/>
            <a:r>
              <a:rPr lang="tr-TR" sz="5400" dirty="0"/>
              <a:t>BİR KİMSENİN KENDİSİ DIŞINDAKİ VARLIKLARIN DAVRANIŞLARINI PLANLI BİR ÇABA SONUCUNDA İSTENDİK YÖNDE DEĞİŞTİRMESİ SÜRECİDİR.</a:t>
            </a:r>
          </a:p>
          <a:p>
            <a:endParaRPr lang="tr-TR" sz="6000" b="1" dirty="0"/>
          </a:p>
          <a:p>
            <a:endParaRPr lang="tr-TR" sz="28700" dirty="0"/>
          </a:p>
        </p:txBody>
      </p:sp>
    </p:spTree>
    <p:extLst>
      <p:ext uri="{BB962C8B-B14F-4D97-AF65-F5344CB8AC3E}">
        <p14:creationId xmlns:p14="http://schemas.microsoft.com/office/powerpoint/2010/main" val="38461045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7972BC6E-E644-8C47-BCAD-2D9E95F19667}"/>
              </a:ext>
            </a:extLst>
          </p:cNvPr>
          <p:cNvSpPr txBox="1"/>
          <p:nvPr/>
        </p:nvSpPr>
        <p:spPr>
          <a:xfrm>
            <a:off x="162046" y="1759351"/>
            <a:ext cx="11667281" cy="8202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6000" b="1" dirty="0"/>
              <a:t>ÖĞRETME SÜRECİNİN</a:t>
            </a:r>
          </a:p>
          <a:p>
            <a:pPr algn="ctr"/>
            <a:r>
              <a:rPr lang="tr-TR" sz="6000" b="1" dirty="0"/>
              <a:t>MEKANI:</a:t>
            </a:r>
          </a:p>
          <a:p>
            <a:pPr algn="ctr"/>
            <a:r>
              <a:rPr lang="tr-TR" sz="6000" dirty="0"/>
              <a:t>OKUL VE OKUL DIŞI</a:t>
            </a:r>
          </a:p>
          <a:p>
            <a:endParaRPr lang="tr-TR" sz="6000" b="1" dirty="0"/>
          </a:p>
          <a:p>
            <a:endParaRPr lang="tr-TR" sz="28700" dirty="0"/>
          </a:p>
        </p:txBody>
      </p:sp>
    </p:spTree>
    <p:extLst>
      <p:ext uri="{BB962C8B-B14F-4D97-AF65-F5344CB8AC3E}">
        <p14:creationId xmlns:p14="http://schemas.microsoft.com/office/powerpoint/2010/main" val="23461462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7972BC6E-E644-8C47-BCAD-2D9E95F19667}"/>
              </a:ext>
            </a:extLst>
          </p:cNvPr>
          <p:cNvSpPr txBox="1"/>
          <p:nvPr/>
        </p:nvSpPr>
        <p:spPr>
          <a:xfrm>
            <a:off x="196770" y="312516"/>
            <a:ext cx="11667281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6000" b="1" dirty="0"/>
              <a:t>OKUL:</a:t>
            </a:r>
          </a:p>
          <a:p>
            <a:pPr algn="ctr"/>
            <a:endParaRPr lang="tr-TR" sz="2400" b="1" dirty="0"/>
          </a:p>
          <a:p>
            <a:pPr algn="ctr"/>
            <a:r>
              <a:rPr lang="tr-TR" sz="5400" dirty="0"/>
              <a:t>EĞİTME VE ÖĞRETME SÜRECİNİN OKULLARDA PLANLI, PROGRAMLI, KONTROLLÜ VE AMAÇLI OLARAK YAPILMASINA «ÖĞRETİM»</a:t>
            </a:r>
          </a:p>
          <a:p>
            <a:pPr algn="ctr"/>
            <a:r>
              <a:rPr lang="tr-TR" sz="5400" dirty="0"/>
              <a:t>DENİLİR.</a:t>
            </a:r>
          </a:p>
          <a:p>
            <a:endParaRPr lang="tr-TR" sz="6000" b="1" dirty="0"/>
          </a:p>
        </p:txBody>
      </p:sp>
    </p:spTree>
    <p:extLst>
      <p:ext uri="{BB962C8B-B14F-4D97-AF65-F5344CB8AC3E}">
        <p14:creationId xmlns:p14="http://schemas.microsoft.com/office/powerpoint/2010/main" val="2180393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7972BC6E-E644-8C47-BCAD-2D9E95F19667}"/>
              </a:ext>
            </a:extLst>
          </p:cNvPr>
          <p:cNvSpPr txBox="1"/>
          <p:nvPr/>
        </p:nvSpPr>
        <p:spPr>
          <a:xfrm>
            <a:off x="196770" y="312516"/>
            <a:ext cx="1166728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6000" b="1" dirty="0"/>
              <a:t>EĞİTİMİN ŞEKLİ:</a:t>
            </a:r>
          </a:p>
          <a:p>
            <a:pPr algn="ctr"/>
            <a:endParaRPr lang="tr-TR" sz="2400" b="1" dirty="0"/>
          </a:p>
          <a:p>
            <a:pPr algn="ctr"/>
            <a:r>
              <a:rPr lang="tr-TR" sz="5400" dirty="0"/>
              <a:t>FORMAL EĞİTİM</a:t>
            </a:r>
          </a:p>
          <a:p>
            <a:pPr algn="ctr"/>
            <a:r>
              <a:rPr lang="tr-TR" sz="5400" dirty="0"/>
              <a:t>İNFORMAL EĞİTİM </a:t>
            </a:r>
          </a:p>
          <a:p>
            <a:endParaRPr lang="tr-TR" sz="6000" b="1" dirty="0"/>
          </a:p>
        </p:txBody>
      </p:sp>
    </p:spTree>
    <p:extLst>
      <p:ext uri="{BB962C8B-B14F-4D97-AF65-F5344CB8AC3E}">
        <p14:creationId xmlns:p14="http://schemas.microsoft.com/office/powerpoint/2010/main" val="12301021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7972BC6E-E644-8C47-BCAD-2D9E95F19667}"/>
              </a:ext>
            </a:extLst>
          </p:cNvPr>
          <p:cNvSpPr txBox="1"/>
          <p:nvPr/>
        </p:nvSpPr>
        <p:spPr>
          <a:xfrm>
            <a:off x="196770" y="312516"/>
            <a:ext cx="11667281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6000" b="1" dirty="0"/>
              <a:t>FORMAL EĞİTİM:</a:t>
            </a:r>
          </a:p>
          <a:p>
            <a:pPr algn="ctr"/>
            <a:endParaRPr lang="tr-TR" sz="2400" b="1" dirty="0"/>
          </a:p>
          <a:p>
            <a:pPr algn="ctr"/>
            <a:r>
              <a:rPr lang="tr-TR" sz="4800" dirty="0"/>
              <a:t>UZMAN KİŞİLERİN REHBERLİĞİNDE BELİRLİ BİR AMACA YÖNELİK OLARAK BELİRLENMİŞ BİR MEKÂNDA ÖNCEDEN HAZIRLANMIŞ BİR PROGRAM ÇERÇEVESİNDE YÜRÜTÜLEN EĞİTİM ETKİNLİĞİDİR.</a:t>
            </a:r>
            <a:endParaRPr lang="tr-TR" sz="4800" b="1" dirty="0"/>
          </a:p>
        </p:txBody>
      </p:sp>
    </p:spTree>
    <p:extLst>
      <p:ext uri="{BB962C8B-B14F-4D97-AF65-F5344CB8AC3E}">
        <p14:creationId xmlns:p14="http://schemas.microsoft.com/office/powerpoint/2010/main" val="19030810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7972BC6E-E644-8C47-BCAD-2D9E95F19667}"/>
              </a:ext>
            </a:extLst>
          </p:cNvPr>
          <p:cNvSpPr txBox="1"/>
          <p:nvPr/>
        </p:nvSpPr>
        <p:spPr>
          <a:xfrm>
            <a:off x="196770" y="312516"/>
            <a:ext cx="11667281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6000" b="1" dirty="0"/>
              <a:t>İNFORMAL EĞİTİM:</a:t>
            </a:r>
          </a:p>
          <a:p>
            <a:pPr algn="ctr"/>
            <a:endParaRPr lang="tr-TR" sz="2400" b="1" dirty="0"/>
          </a:p>
          <a:p>
            <a:pPr algn="ctr"/>
            <a:r>
              <a:rPr lang="tr-TR" sz="4800" dirty="0"/>
              <a:t>YAŞAM İÇERİSİNDE KENDİLİĞİNDEN OLUŞAN, AMAÇLI VE PLANLI OLMAYIP GELİŞİGÜZEL KÜLTÜRLENMEYLE GERÇEKLEŞEN EĞİTİM SÜRECİDİR. </a:t>
            </a:r>
            <a:endParaRPr lang="tr-TR" sz="4800" b="1" dirty="0"/>
          </a:p>
        </p:txBody>
      </p:sp>
    </p:spTree>
    <p:extLst>
      <p:ext uri="{BB962C8B-B14F-4D97-AF65-F5344CB8AC3E}">
        <p14:creationId xmlns:p14="http://schemas.microsoft.com/office/powerpoint/2010/main" val="24296316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7972BC6E-E644-8C47-BCAD-2D9E95F19667}"/>
              </a:ext>
            </a:extLst>
          </p:cNvPr>
          <p:cNvSpPr txBox="1"/>
          <p:nvPr/>
        </p:nvSpPr>
        <p:spPr>
          <a:xfrm>
            <a:off x="196770" y="949124"/>
            <a:ext cx="1166728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6000" b="1" dirty="0"/>
              <a:t>ÖĞRETME SÜRECİNİN ÇIKTISI:</a:t>
            </a:r>
          </a:p>
          <a:p>
            <a:pPr algn="ctr"/>
            <a:endParaRPr lang="tr-TR" sz="6000" b="1" dirty="0"/>
          </a:p>
          <a:p>
            <a:pPr algn="ctr"/>
            <a:r>
              <a:rPr lang="tr-TR" sz="6000" dirty="0"/>
              <a:t>KAZANIM</a:t>
            </a:r>
            <a:endParaRPr lang="tr-TR" sz="5400" dirty="0"/>
          </a:p>
          <a:p>
            <a:endParaRPr lang="tr-TR" sz="6000" b="1" dirty="0"/>
          </a:p>
        </p:txBody>
      </p:sp>
    </p:spTree>
    <p:extLst>
      <p:ext uri="{BB962C8B-B14F-4D97-AF65-F5344CB8AC3E}">
        <p14:creationId xmlns:p14="http://schemas.microsoft.com/office/powerpoint/2010/main" val="31978475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7972BC6E-E644-8C47-BCAD-2D9E95F19667}"/>
              </a:ext>
            </a:extLst>
          </p:cNvPr>
          <p:cNvSpPr txBox="1"/>
          <p:nvPr/>
        </p:nvSpPr>
        <p:spPr>
          <a:xfrm>
            <a:off x="3240911" y="2430683"/>
            <a:ext cx="602761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6600" b="1" dirty="0"/>
              <a:t>EĞİTİM NEDİR?</a:t>
            </a:r>
            <a:endParaRPr lang="tr-TR" sz="6600" dirty="0"/>
          </a:p>
        </p:txBody>
      </p:sp>
    </p:spTree>
    <p:extLst>
      <p:ext uri="{BB962C8B-B14F-4D97-AF65-F5344CB8AC3E}">
        <p14:creationId xmlns:p14="http://schemas.microsoft.com/office/powerpoint/2010/main" val="20801196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7972BC6E-E644-8C47-BCAD-2D9E95F19667}"/>
              </a:ext>
            </a:extLst>
          </p:cNvPr>
          <p:cNvSpPr txBox="1"/>
          <p:nvPr/>
        </p:nvSpPr>
        <p:spPr>
          <a:xfrm>
            <a:off x="196770" y="949124"/>
            <a:ext cx="11667281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6000" b="1" dirty="0"/>
              <a:t>KAZANIM:</a:t>
            </a:r>
          </a:p>
          <a:p>
            <a:pPr algn="ctr"/>
            <a:endParaRPr lang="tr-TR" sz="6000" b="1" dirty="0"/>
          </a:p>
          <a:p>
            <a:pPr algn="ctr"/>
            <a:r>
              <a:rPr lang="tr-TR" sz="4800" dirty="0"/>
              <a:t>ÖĞRETİM SÜRECİ SONUNDA ÖĞRENCİDE GÖZLENMESİ KARARLAŞTIRILAN İSTENDİK NİTELİKLERDİR. </a:t>
            </a:r>
            <a:endParaRPr lang="tr-TR" sz="13800" dirty="0"/>
          </a:p>
          <a:p>
            <a:endParaRPr lang="tr-TR" sz="6000" b="1" dirty="0"/>
          </a:p>
        </p:txBody>
      </p:sp>
    </p:spTree>
    <p:extLst>
      <p:ext uri="{BB962C8B-B14F-4D97-AF65-F5344CB8AC3E}">
        <p14:creationId xmlns:p14="http://schemas.microsoft.com/office/powerpoint/2010/main" val="5297097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7972BC6E-E644-8C47-BCAD-2D9E95F19667}"/>
              </a:ext>
            </a:extLst>
          </p:cNvPr>
          <p:cNvSpPr txBox="1"/>
          <p:nvPr/>
        </p:nvSpPr>
        <p:spPr>
          <a:xfrm>
            <a:off x="196770" y="949124"/>
            <a:ext cx="11667281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6000" b="1" dirty="0"/>
              <a:t>KAZANIMLARIN ÇEŞİTLERİ</a:t>
            </a:r>
          </a:p>
          <a:p>
            <a:pPr algn="ctr"/>
            <a:endParaRPr lang="tr-TR" sz="6000" b="1" dirty="0"/>
          </a:p>
          <a:p>
            <a:pPr algn="ctr"/>
            <a:r>
              <a:rPr lang="tr-TR" sz="4800" dirty="0"/>
              <a:t>BİLGİ</a:t>
            </a:r>
          </a:p>
          <a:p>
            <a:pPr algn="ctr"/>
            <a:r>
              <a:rPr lang="tr-TR" sz="4800" dirty="0"/>
              <a:t>BECERİ</a:t>
            </a:r>
          </a:p>
          <a:p>
            <a:pPr algn="ctr"/>
            <a:r>
              <a:rPr lang="tr-TR" sz="4800" dirty="0"/>
              <a:t>TUTUM</a:t>
            </a:r>
          </a:p>
          <a:p>
            <a:pPr algn="ctr"/>
            <a:r>
              <a:rPr lang="tr-TR" sz="4800" dirty="0"/>
              <a:t>DAVRANIŞ</a:t>
            </a:r>
            <a:endParaRPr lang="tr-TR" sz="13800" dirty="0"/>
          </a:p>
          <a:p>
            <a:endParaRPr lang="tr-TR" sz="6000" b="1" dirty="0"/>
          </a:p>
        </p:txBody>
      </p:sp>
    </p:spTree>
    <p:extLst>
      <p:ext uri="{BB962C8B-B14F-4D97-AF65-F5344CB8AC3E}">
        <p14:creationId xmlns:p14="http://schemas.microsoft.com/office/powerpoint/2010/main" val="6054982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7972BC6E-E644-8C47-BCAD-2D9E95F19667}"/>
              </a:ext>
            </a:extLst>
          </p:cNvPr>
          <p:cNvSpPr txBox="1"/>
          <p:nvPr/>
        </p:nvSpPr>
        <p:spPr>
          <a:xfrm>
            <a:off x="3240911" y="2430683"/>
            <a:ext cx="490551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6000" b="1" dirty="0"/>
              <a:t>BİLİM NEDİR?</a:t>
            </a:r>
            <a:endParaRPr lang="tr-TR" sz="28700" dirty="0"/>
          </a:p>
        </p:txBody>
      </p:sp>
    </p:spTree>
    <p:extLst>
      <p:ext uri="{BB962C8B-B14F-4D97-AF65-F5344CB8AC3E}">
        <p14:creationId xmlns:p14="http://schemas.microsoft.com/office/powerpoint/2010/main" val="29360666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7972BC6E-E644-8C47-BCAD-2D9E95F19667}"/>
              </a:ext>
            </a:extLst>
          </p:cNvPr>
          <p:cNvSpPr txBox="1"/>
          <p:nvPr/>
        </p:nvSpPr>
        <p:spPr>
          <a:xfrm>
            <a:off x="1551007" y="590308"/>
            <a:ext cx="1042879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6000" b="1" dirty="0"/>
              <a:t>BİLİM:</a:t>
            </a:r>
          </a:p>
          <a:p>
            <a:pPr algn="ctr"/>
            <a:endParaRPr lang="tr-TR" sz="5400" dirty="0"/>
          </a:p>
          <a:p>
            <a:pPr algn="ctr"/>
            <a:r>
              <a:rPr lang="tr-TR" sz="5400" dirty="0"/>
              <a:t>EVRENE, DOĞAYA VE İNSANA DAİR NESNEL ARAŞTIRMA YÖNTEMLERİ VASITASIYLA ELDE EDİLMİŞ BİLGİ KÜMELERİ</a:t>
            </a:r>
            <a:endParaRPr lang="tr-TR" sz="23900" dirty="0"/>
          </a:p>
        </p:txBody>
      </p:sp>
    </p:spTree>
    <p:extLst>
      <p:ext uri="{BB962C8B-B14F-4D97-AF65-F5344CB8AC3E}">
        <p14:creationId xmlns:p14="http://schemas.microsoft.com/office/powerpoint/2010/main" val="317736109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7972BC6E-E644-8C47-BCAD-2D9E95F19667}"/>
              </a:ext>
            </a:extLst>
          </p:cNvPr>
          <p:cNvSpPr txBox="1"/>
          <p:nvPr/>
        </p:nvSpPr>
        <p:spPr>
          <a:xfrm>
            <a:off x="1551007" y="590308"/>
            <a:ext cx="1042879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6000" b="1" dirty="0"/>
              <a:t>BİLİMSEL FAALİYET:</a:t>
            </a:r>
          </a:p>
          <a:p>
            <a:pPr algn="ctr"/>
            <a:endParaRPr lang="tr-TR" sz="5400" dirty="0"/>
          </a:p>
          <a:p>
            <a:pPr algn="ctr"/>
            <a:r>
              <a:rPr lang="tr-TR" sz="5400" dirty="0"/>
              <a:t>EVRENE, DOĞAYA VE İNSANA DAİR NESNEL ARAŞTIRMA YÖNTEMLERİ VASITASIYLA BİLGİ ELDE ETME SÜRECİ</a:t>
            </a:r>
            <a:endParaRPr lang="tr-TR" sz="23900" dirty="0"/>
          </a:p>
        </p:txBody>
      </p:sp>
    </p:spTree>
    <p:extLst>
      <p:ext uri="{BB962C8B-B14F-4D97-AF65-F5344CB8AC3E}">
        <p14:creationId xmlns:p14="http://schemas.microsoft.com/office/powerpoint/2010/main" val="75969098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7972BC6E-E644-8C47-BCAD-2D9E95F19667}"/>
              </a:ext>
            </a:extLst>
          </p:cNvPr>
          <p:cNvSpPr txBox="1"/>
          <p:nvPr/>
        </p:nvSpPr>
        <p:spPr>
          <a:xfrm>
            <a:off x="3240911" y="2430683"/>
            <a:ext cx="782778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6000" b="1" dirty="0"/>
              <a:t>EĞİTİM BİLİMİ NEDİR?</a:t>
            </a:r>
            <a:endParaRPr lang="tr-TR" sz="28700" dirty="0"/>
          </a:p>
        </p:txBody>
      </p:sp>
    </p:spTree>
    <p:extLst>
      <p:ext uri="{BB962C8B-B14F-4D97-AF65-F5344CB8AC3E}">
        <p14:creationId xmlns:p14="http://schemas.microsoft.com/office/powerpoint/2010/main" val="351862745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7972BC6E-E644-8C47-BCAD-2D9E95F19667}"/>
              </a:ext>
            </a:extLst>
          </p:cNvPr>
          <p:cNvSpPr txBox="1"/>
          <p:nvPr/>
        </p:nvSpPr>
        <p:spPr>
          <a:xfrm>
            <a:off x="312516" y="636607"/>
            <a:ext cx="11783028" cy="10048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6000" b="1" dirty="0"/>
              <a:t>EĞİTİM BİLİMİ:</a:t>
            </a:r>
          </a:p>
          <a:p>
            <a:pPr algn="ctr"/>
            <a:endParaRPr lang="tr-TR" sz="4000" dirty="0"/>
          </a:p>
          <a:p>
            <a:pPr algn="ctr"/>
            <a:r>
              <a:rPr lang="tr-TR" sz="6000" dirty="0"/>
              <a:t>EĞİTSEL FAALİYETLERİN</a:t>
            </a:r>
          </a:p>
          <a:p>
            <a:pPr algn="ctr"/>
            <a:r>
              <a:rPr lang="tr-TR" sz="6000" dirty="0"/>
              <a:t>BİLİMSEL ÇERÇEVEDE</a:t>
            </a:r>
          </a:p>
          <a:p>
            <a:pPr algn="ctr"/>
            <a:r>
              <a:rPr lang="tr-TR" sz="6000" dirty="0"/>
              <a:t>İNCELENMESİ VE UYGULANMASI İLE İLGİLENEN BİLİM DALI</a:t>
            </a:r>
          </a:p>
          <a:p>
            <a:pPr algn="ctr"/>
            <a:endParaRPr lang="tr-TR" sz="28700" dirty="0"/>
          </a:p>
        </p:txBody>
      </p:sp>
    </p:spTree>
    <p:extLst>
      <p:ext uri="{BB962C8B-B14F-4D97-AF65-F5344CB8AC3E}">
        <p14:creationId xmlns:p14="http://schemas.microsoft.com/office/powerpoint/2010/main" val="300823165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7972BC6E-E644-8C47-BCAD-2D9E95F19667}"/>
              </a:ext>
            </a:extLst>
          </p:cNvPr>
          <p:cNvSpPr txBox="1"/>
          <p:nvPr/>
        </p:nvSpPr>
        <p:spPr>
          <a:xfrm>
            <a:off x="1666754" y="1122744"/>
            <a:ext cx="973430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6000" b="1" dirty="0"/>
              <a:t>EĞİTİM BİLİMİNİN </a:t>
            </a:r>
          </a:p>
          <a:p>
            <a:pPr algn="ctr"/>
            <a:r>
              <a:rPr lang="tr-TR" sz="6000" b="1" dirty="0"/>
              <a:t>DİĞER BİLİMLERLE İLİŞKİSİ NEDİR?</a:t>
            </a:r>
            <a:endParaRPr lang="tr-TR" sz="28700" dirty="0"/>
          </a:p>
        </p:txBody>
      </p:sp>
    </p:spTree>
    <p:extLst>
      <p:ext uri="{BB962C8B-B14F-4D97-AF65-F5344CB8AC3E}">
        <p14:creationId xmlns:p14="http://schemas.microsoft.com/office/powerpoint/2010/main" val="158111875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7972BC6E-E644-8C47-BCAD-2D9E95F19667}"/>
              </a:ext>
            </a:extLst>
          </p:cNvPr>
          <p:cNvSpPr txBox="1"/>
          <p:nvPr/>
        </p:nvSpPr>
        <p:spPr>
          <a:xfrm>
            <a:off x="544011" y="370390"/>
            <a:ext cx="11424212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6000" b="1" dirty="0"/>
              <a:t>A. FELSEFE:</a:t>
            </a:r>
          </a:p>
          <a:p>
            <a:pPr algn="ctr"/>
            <a:endParaRPr lang="tr-TR" sz="4000" dirty="0"/>
          </a:p>
          <a:p>
            <a:pPr algn="ctr"/>
            <a:r>
              <a:rPr lang="tr-TR" sz="5400" dirty="0"/>
              <a:t>MANTIK KURALLARI ÇERÇEVESİNDE EVRENE, DOĞAYA VE İNSANA DAİR SİSTEMATİK VE TUTARLI DÜŞÜNCE ÜRETİMİ FAALİYETİ</a:t>
            </a:r>
            <a:endParaRPr lang="tr-TR" sz="23900" dirty="0"/>
          </a:p>
        </p:txBody>
      </p:sp>
    </p:spTree>
    <p:extLst>
      <p:ext uri="{BB962C8B-B14F-4D97-AF65-F5344CB8AC3E}">
        <p14:creationId xmlns:p14="http://schemas.microsoft.com/office/powerpoint/2010/main" val="42500089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7972BC6E-E644-8C47-BCAD-2D9E95F19667}"/>
              </a:ext>
            </a:extLst>
          </p:cNvPr>
          <p:cNvSpPr txBox="1"/>
          <p:nvPr/>
        </p:nvSpPr>
        <p:spPr>
          <a:xfrm>
            <a:off x="544011" y="370390"/>
            <a:ext cx="1142421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tr-TR" sz="6000" b="1" dirty="0"/>
          </a:p>
          <a:p>
            <a:pPr algn="ctr"/>
            <a:r>
              <a:rPr lang="tr-TR" sz="6000" b="1" dirty="0"/>
              <a:t>EĞİTİM BİLİMİNİN YARDIM ALDIĞI FELSEFÎ DİSİPLİNLER</a:t>
            </a:r>
          </a:p>
          <a:p>
            <a:pPr algn="ctr"/>
            <a:endParaRPr lang="tr-TR" sz="4000" dirty="0"/>
          </a:p>
        </p:txBody>
      </p:sp>
    </p:spTree>
    <p:extLst>
      <p:ext uri="{BB962C8B-B14F-4D97-AF65-F5344CB8AC3E}">
        <p14:creationId xmlns:p14="http://schemas.microsoft.com/office/powerpoint/2010/main" val="38002608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7972BC6E-E644-8C47-BCAD-2D9E95F19667}"/>
              </a:ext>
            </a:extLst>
          </p:cNvPr>
          <p:cNvSpPr txBox="1"/>
          <p:nvPr/>
        </p:nvSpPr>
        <p:spPr>
          <a:xfrm>
            <a:off x="752354" y="520860"/>
            <a:ext cx="1017414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6600" b="1" dirty="0"/>
              <a:t>SÖZCÜK OLARAK EĞİTİM</a:t>
            </a:r>
          </a:p>
          <a:p>
            <a:pPr algn="ctr"/>
            <a:endParaRPr lang="tr-TR" sz="3600" dirty="0"/>
          </a:p>
          <a:p>
            <a:pPr algn="ctr"/>
            <a:r>
              <a:rPr lang="tr-TR" sz="6600" dirty="0"/>
              <a:t>İGİTMEK:</a:t>
            </a:r>
          </a:p>
          <a:p>
            <a:pPr algn="ctr"/>
            <a:r>
              <a:rPr lang="tr-TR" sz="6600" dirty="0"/>
              <a:t>(HAYVANI VEYA KÖLEYİ) YETİŞTİRMEK</a:t>
            </a:r>
          </a:p>
        </p:txBody>
      </p:sp>
    </p:spTree>
    <p:extLst>
      <p:ext uri="{BB962C8B-B14F-4D97-AF65-F5344CB8AC3E}">
        <p14:creationId xmlns:p14="http://schemas.microsoft.com/office/powerpoint/2010/main" val="240919999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7972BC6E-E644-8C47-BCAD-2D9E95F19667}"/>
              </a:ext>
            </a:extLst>
          </p:cNvPr>
          <p:cNvSpPr txBox="1"/>
          <p:nvPr/>
        </p:nvSpPr>
        <p:spPr>
          <a:xfrm>
            <a:off x="544011" y="370390"/>
            <a:ext cx="11424212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tr-TR" sz="6000" b="1" dirty="0"/>
          </a:p>
          <a:p>
            <a:pPr marL="1143000" indent="-1143000" algn="ctr">
              <a:buAutoNum type="arabicPeriod"/>
            </a:pPr>
            <a:r>
              <a:rPr lang="tr-TR" sz="6000" b="1" dirty="0"/>
              <a:t>BİLGİ FELSEFESİ</a:t>
            </a:r>
          </a:p>
          <a:p>
            <a:pPr algn="ctr"/>
            <a:endParaRPr lang="tr-TR" sz="6000" dirty="0"/>
          </a:p>
          <a:p>
            <a:pPr algn="ctr"/>
            <a:r>
              <a:rPr lang="tr-TR" sz="6000" dirty="0"/>
              <a:t>BİLGİNİN KAYNAĞI, OLUŞUMU VE DEĞERİ ÜZERİNE DÜŞÜNCE ÜRETEN FELSEFE DALI</a:t>
            </a:r>
          </a:p>
          <a:p>
            <a:pPr algn="ctr"/>
            <a:endParaRPr lang="tr-TR" sz="4000" dirty="0"/>
          </a:p>
        </p:txBody>
      </p:sp>
    </p:spTree>
    <p:extLst>
      <p:ext uri="{BB962C8B-B14F-4D97-AF65-F5344CB8AC3E}">
        <p14:creationId xmlns:p14="http://schemas.microsoft.com/office/powerpoint/2010/main" val="248421777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7972BC6E-E644-8C47-BCAD-2D9E95F19667}"/>
              </a:ext>
            </a:extLst>
          </p:cNvPr>
          <p:cNvSpPr txBox="1"/>
          <p:nvPr/>
        </p:nvSpPr>
        <p:spPr>
          <a:xfrm>
            <a:off x="636609" y="91920"/>
            <a:ext cx="11424212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tr-TR" sz="6000" b="1" dirty="0"/>
          </a:p>
          <a:p>
            <a:pPr algn="ctr"/>
            <a:r>
              <a:rPr lang="tr-TR" sz="6000" b="1" dirty="0"/>
              <a:t>2. EĞİTİM FELSEFESİ</a:t>
            </a:r>
          </a:p>
          <a:p>
            <a:pPr algn="ctr"/>
            <a:endParaRPr lang="tr-TR" sz="1600" dirty="0"/>
          </a:p>
          <a:p>
            <a:endParaRPr lang="tr-TR" sz="4000" dirty="0"/>
          </a:p>
          <a:p>
            <a:pPr algn="ctr"/>
            <a:r>
              <a:rPr lang="tr-TR" sz="5400" dirty="0"/>
              <a:t>EĞİTİMİN ANLAMI, DEĞERİ, DOĞASI VE AMACI HAKKINDA DÜŞÜNCE GELİŞTİREN FELSEFE DİSİPLİNİ</a:t>
            </a:r>
          </a:p>
          <a:p>
            <a:pPr algn="ctr"/>
            <a:endParaRPr lang="tr-TR" sz="4000" dirty="0"/>
          </a:p>
        </p:txBody>
      </p:sp>
    </p:spTree>
    <p:extLst>
      <p:ext uri="{BB962C8B-B14F-4D97-AF65-F5344CB8AC3E}">
        <p14:creationId xmlns:p14="http://schemas.microsoft.com/office/powerpoint/2010/main" val="266698871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7972BC6E-E644-8C47-BCAD-2D9E95F19667}"/>
              </a:ext>
            </a:extLst>
          </p:cNvPr>
          <p:cNvSpPr txBox="1"/>
          <p:nvPr/>
        </p:nvSpPr>
        <p:spPr>
          <a:xfrm>
            <a:off x="636609" y="91920"/>
            <a:ext cx="11424212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tr-TR" sz="6000" b="1" dirty="0"/>
          </a:p>
          <a:p>
            <a:pPr algn="ctr"/>
            <a:r>
              <a:rPr lang="tr-TR" sz="6000" b="1" dirty="0"/>
              <a:t>2. EĞİTİM FELSEFESİ</a:t>
            </a:r>
          </a:p>
          <a:p>
            <a:pPr algn="ctr"/>
            <a:endParaRPr lang="tr-TR" sz="1600" dirty="0"/>
          </a:p>
          <a:p>
            <a:endParaRPr lang="tr-TR" sz="4000" dirty="0"/>
          </a:p>
          <a:p>
            <a:pPr algn="ctr"/>
            <a:r>
              <a:rPr lang="tr-TR" sz="5400" dirty="0"/>
              <a:t>EĞİTİM FELSEFESİ; EĞİTİME İLİŞKİN UYGULAMALARI VE YAKLAŞIMLARI DEĞERLENDİRİP YORUMLAR.</a:t>
            </a:r>
          </a:p>
          <a:p>
            <a:endParaRPr lang="tr-TR" sz="4000" dirty="0"/>
          </a:p>
          <a:p>
            <a:pPr algn="ctr"/>
            <a:endParaRPr lang="tr-TR" sz="4000" dirty="0"/>
          </a:p>
        </p:txBody>
      </p:sp>
    </p:spTree>
    <p:extLst>
      <p:ext uri="{BB962C8B-B14F-4D97-AF65-F5344CB8AC3E}">
        <p14:creationId xmlns:p14="http://schemas.microsoft.com/office/powerpoint/2010/main" val="157825128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7972BC6E-E644-8C47-BCAD-2D9E95F19667}"/>
              </a:ext>
            </a:extLst>
          </p:cNvPr>
          <p:cNvSpPr txBox="1"/>
          <p:nvPr/>
        </p:nvSpPr>
        <p:spPr>
          <a:xfrm>
            <a:off x="636609" y="91920"/>
            <a:ext cx="11424212" cy="7355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tr-TR" sz="6000" b="1" dirty="0"/>
          </a:p>
          <a:p>
            <a:pPr algn="ctr"/>
            <a:r>
              <a:rPr lang="tr-TR" sz="6000" b="1" dirty="0"/>
              <a:t>2. EĞİTİM FELSEFESİ</a:t>
            </a:r>
          </a:p>
          <a:p>
            <a:pPr algn="ctr"/>
            <a:endParaRPr lang="tr-TR" sz="1600" dirty="0"/>
          </a:p>
          <a:p>
            <a:endParaRPr lang="tr-TR" sz="4000" dirty="0"/>
          </a:p>
          <a:p>
            <a:pPr algn="ctr"/>
            <a:r>
              <a:rPr lang="tr-TR" sz="5400" dirty="0"/>
              <a:t>EĞİTİM FELSEFESİ; EĞİTİME İLİŞKİN KAVRAMLARI TANIMLAYIP AÇIKLAR VE YENİ KAVRAMLAR ÜRETİR</a:t>
            </a:r>
          </a:p>
          <a:p>
            <a:endParaRPr lang="tr-TR" sz="4000" dirty="0"/>
          </a:p>
          <a:p>
            <a:pPr algn="ctr"/>
            <a:endParaRPr lang="tr-TR" sz="4000" dirty="0"/>
          </a:p>
        </p:txBody>
      </p:sp>
    </p:spTree>
    <p:extLst>
      <p:ext uri="{BB962C8B-B14F-4D97-AF65-F5344CB8AC3E}">
        <p14:creationId xmlns:p14="http://schemas.microsoft.com/office/powerpoint/2010/main" val="366787527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7972BC6E-E644-8C47-BCAD-2D9E95F19667}"/>
              </a:ext>
            </a:extLst>
          </p:cNvPr>
          <p:cNvSpPr txBox="1"/>
          <p:nvPr/>
        </p:nvSpPr>
        <p:spPr>
          <a:xfrm>
            <a:off x="636609" y="91920"/>
            <a:ext cx="11424212" cy="7355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tr-TR" sz="6000" b="1" dirty="0"/>
          </a:p>
          <a:p>
            <a:pPr algn="ctr"/>
            <a:r>
              <a:rPr lang="tr-TR" sz="6000" b="1" dirty="0"/>
              <a:t>2. EĞİTİM FELSEFESİ</a:t>
            </a:r>
          </a:p>
          <a:p>
            <a:pPr algn="ctr"/>
            <a:endParaRPr lang="tr-TR" sz="1600" dirty="0"/>
          </a:p>
          <a:p>
            <a:endParaRPr lang="tr-TR" sz="4000" dirty="0"/>
          </a:p>
          <a:p>
            <a:pPr algn="ctr"/>
            <a:r>
              <a:rPr lang="tr-TR" sz="5400" dirty="0"/>
              <a:t>EĞİTİM FELSEFESİ; EĞİTİME İLİŞKİN DÜŞÜNCELERİ DÜZENLİ VE TUTARLI BİR YAPIYA KAVUŞTURUP SİSTEMLEŞTİRİR.</a:t>
            </a:r>
          </a:p>
          <a:p>
            <a:endParaRPr lang="tr-TR" sz="4000" dirty="0"/>
          </a:p>
          <a:p>
            <a:pPr algn="ctr"/>
            <a:endParaRPr lang="tr-TR" sz="4000" dirty="0"/>
          </a:p>
        </p:txBody>
      </p:sp>
    </p:spTree>
    <p:extLst>
      <p:ext uri="{BB962C8B-B14F-4D97-AF65-F5344CB8AC3E}">
        <p14:creationId xmlns:p14="http://schemas.microsoft.com/office/powerpoint/2010/main" val="223385480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7972BC6E-E644-8C47-BCAD-2D9E95F19667}"/>
              </a:ext>
            </a:extLst>
          </p:cNvPr>
          <p:cNvSpPr txBox="1"/>
          <p:nvPr/>
        </p:nvSpPr>
        <p:spPr>
          <a:xfrm>
            <a:off x="636609" y="91920"/>
            <a:ext cx="11424212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tr-TR" sz="6000" b="1" dirty="0"/>
          </a:p>
          <a:p>
            <a:pPr algn="ctr"/>
            <a:r>
              <a:rPr lang="tr-TR" sz="6000" b="1" dirty="0"/>
              <a:t>2. EĞİTİM FELSEFESİ</a:t>
            </a:r>
          </a:p>
          <a:p>
            <a:pPr algn="ctr"/>
            <a:endParaRPr lang="tr-TR" sz="1600" dirty="0"/>
          </a:p>
          <a:p>
            <a:endParaRPr lang="tr-TR" sz="4000" dirty="0"/>
          </a:p>
          <a:p>
            <a:pPr algn="ctr"/>
            <a:r>
              <a:rPr lang="tr-TR" sz="5400" dirty="0"/>
              <a:t>EĞİTİM FELSEFESİ; TOPLUM VE SİYASET FELSEFESİ İLE YAKINDAN ALAKALIDIR.</a:t>
            </a:r>
          </a:p>
          <a:p>
            <a:endParaRPr lang="tr-TR" sz="4000" dirty="0"/>
          </a:p>
          <a:p>
            <a:pPr algn="ctr"/>
            <a:endParaRPr lang="tr-TR" sz="4000" dirty="0"/>
          </a:p>
        </p:txBody>
      </p:sp>
    </p:spTree>
    <p:extLst>
      <p:ext uri="{BB962C8B-B14F-4D97-AF65-F5344CB8AC3E}">
        <p14:creationId xmlns:p14="http://schemas.microsoft.com/office/powerpoint/2010/main" val="395751957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7972BC6E-E644-8C47-BCAD-2D9E95F19667}"/>
              </a:ext>
            </a:extLst>
          </p:cNvPr>
          <p:cNvSpPr txBox="1"/>
          <p:nvPr/>
        </p:nvSpPr>
        <p:spPr>
          <a:xfrm>
            <a:off x="636609" y="91920"/>
            <a:ext cx="11424212" cy="6801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tr-TR" sz="1200" b="1" dirty="0"/>
          </a:p>
          <a:p>
            <a:pPr algn="ctr"/>
            <a:r>
              <a:rPr lang="tr-TR" sz="6000" b="1" dirty="0"/>
              <a:t>3. EĞİTİM PSİKOLOJİ</a:t>
            </a:r>
          </a:p>
          <a:p>
            <a:pPr algn="ctr"/>
            <a:endParaRPr lang="tr-TR" sz="5400" dirty="0"/>
          </a:p>
          <a:p>
            <a:pPr algn="ctr"/>
            <a:r>
              <a:rPr lang="tr-TR" sz="5400" dirty="0"/>
              <a:t>EĞİTİMİN PSİKOLOJİK TEMELLERİNİ BELİRLEMEYE VE PSİKOLOJİNİN VERİLERİNDEN HAREKETLE EĞİTİM SÜRECİNE KATKIDA BULUNMAYA ÇALIŞAN DİSİPLİN</a:t>
            </a:r>
            <a:endParaRPr lang="tr-TR" sz="3600" dirty="0"/>
          </a:p>
          <a:p>
            <a:endParaRPr lang="tr-TR" sz="4000" dirty="0"/>
          </a:p>
        </p:txBody>
      </p:sp>
    </p:spTree>
    <p:extLst>
      <p:ext uri="{BB962C8B-B14F-4D97-AF65-F5344CB8AC3E}">
        <p14:creationId xmlns:p14="http://schemas.microsoft.com/office/powerpoint/2010/main" val="367278062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7972BC6E-E644-8C47-BCAD-2D9E95F19667}"/>
              </a:ext>
            </a:extLst>
          </p:cNvPr>
          <p:cNvSpPr txBox="1"/>
          <p:nvPr/>
        </p:nvSpPr>
        <p:spPr>
          <a:xfrm>
            <a:off x="636609" y="91920"/>
            <a:ext cx="11424212" cy="7848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tr-TR" sz="6000" b="1" dirty="0"/>
          </a:p>
          <a:p>
            <a:pPr algn="ctr"/>
            <a:r>
              <a:rPr lang="tr-TR" sz="6000" b="1" dirty="0"/>
              <a:t>3. DEĞER FELSEFESİ</a:t>
            </a:r>
          </a:p>
          <a:p>
            <a:pPr algn="ctr"/>
            <a:endParaRPr lang="tr-TR" sz="1600" dirty="0"/>
          </a:p>
          <a:p>
            <a:endParaRPr lang="tr-TR" sz="1200" dirty="0"/>
          </a:p>
          <a:p>
            <a:pPr algn="ctr"/>
            <a:r>
              <a:rPr lang="tr-TR" sz="5400" dirty="0"/>
              <a:t>AHLAKİ AÇIDAN İYİ-KÖTÜ, DOĞRU-YANLIŞ; ESTETİK AÇIDAN İSE GÜZEL-ÇİRKİN KAVRAMLARI ÇERÇEVESİNDE DÜŞÜNCE ÜRETEN FELSEFE DİSİPLİNİ</a:t>
            </a:r>
          </a:p>
          <a:p>
            <a:endParaRPr lang="tr-TR" sz="4000" dirty="0"/>
          </a:p>
          <a:p>
            <a:pPr algn="ctr"/>
            <a:endParaRPr lang="tr-TR" sz="4000" dirty="0"/>
          </a:p>
        </p:txBody>
      </p:sp>
    </p:spTree>
    <p:extLst>
      <p:ext uri="{BB962C8B-B14F-4D97-AF65-F5344CB8AC3E}">
        <p14:creationId xmlns:p14="http://schemas.microsoft.com/office/powerpoint/2010/main" val="72685600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7972BC6E-E644-8C47-BCAD-2D9E95F19667}"/>
              </a:ext>
            </a:extLst>
          </p:cNvPr>
          <p:cNvSpPr txBox="1"/>
          <p:nvPr/>
        </p:nvSpPr>
        <p:spPr>
          <a:xfrm>
            <a:off x="636609" y="91920"/>
            <a:ext cx="11424212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tr-TR" sz="6000" b="1" dirty="0"/>
          </a:p>
          <a:p>
            <a:pPr algn="ctr"/>
            <a:r>
              <a:rPr lang="tr-TR" sz="6000" b="1" dirty="0"/>
              <a:t>4. AHLAK FELSEFESİ</a:t>
            </a:r>
          </a:p>
          <a:p>
            <a:pPr algn="ctr"/>
            <a:endParaRPr lang="tr-TR" sz="1600" dirty="0"/>
          </a:p>
          <a:p>
            <a:endParaRPr lang="tr-TR" sz="4000" dirty="0"/>
          </a:p>
          <a:p>
            <a:pPr algn="ctr"/>
            <a:r>
              <a:rPr lang="tr-TR" sz="5400" dirty="0"/>
              <a:t>AHLAKİ KAVRAMLAR VE YAKLAŞIMLAR ÜZERİNE DÜŞÜNCE ÜRETEN FELSEFE DİSİPLİNİ</a:t>
            </a:r>
          </a:p>
          <a:p>
            <a:endParaRPr lang="tr-TR" sz="4000" dirty="0"/>
          </a:p>
          <a:p>
            <a:pPr algn="ctr"/>
            <a:endParaRPr lang="tr-TR" sz="4000" dirty="0"/>
          </a:p>
        </p:txBody>
      </p:sp>
    </p:spTree>
    <p:extLst>
      <p:ext uri="{BB962C8B-B14F-4D97-AF65-F5344CB8AC3E}">
        <p14:creationId xmlns:p14="http://schemas.microsoft.com/office/powerpoint/2010/main" val="364841592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7972BC6E-E644-8C47-BCAD-2D9E95F19667}"/>
              </a:ext>
            </a:extLst>
          </p:cNvPr>
          <p:cNvSpPr txBox="1"/>
          <p:nvPr/>
        </p:nvSpPr>
        <p:spPr>
          <a:xfrm>
            <a:off x="636609" y="91920"/>
            <a:ext cx="11424212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tr-TR" sz="6000" b="1" dirty="0"/>
          </a:p>
          <a:p>
            <a:pPr algn="ctr"/>
            <a:r>
              <a:rPr lang="tr-TR" sz="6000" b="1" dirty="0"/>
              <a:t>B. SOSYOLOJİ</a:t>
            </a:r>
          </a:p>
          <a:p>
            <a:pPr algn="ctr"/>
            <a:endParaRPr lang="tr-TR" sz="3200" b="1" dirty="0"/>
          </a:p>
          <a:p>
            <a:pPr algn="ctr"/>
            <a:r>
              <a:rPr lang="tr-TR" sz="6000" dirty="0"/>
              <a:t>TOPLUMSAL OLGU VE OLAYLARI İNCELEYEN BİLİM DALI</a:t>
            </a:r>
          </a:p>
          <a:p>
            <a:pPr algn="ctr"/>
            <a:endParaRPr lang="tr-TR" sz="1600" dirty="0"/>
          </a:p>
          <a:p>
            <a:endParaRPr lang="tr-TR" sz="4000" dirty="0"/>
          </a:p>
          <a:p>
            <a:pPr algn="ctr"/>
            <a:endParaRPr lang="tr-TR" sz="4000" dirty="0"/>
          </a:p>
        </p:txBody>
      </p:sp>
    </p:spTree>
    <p:extLst>
      <p:ext uri="{BB962C8B-B14F-4D97-AF65-F5344CB8AC3E}">
        <p14:creationId xmlns:p14="http://schemas.microsoft.com/office/powerpoint/2010/main" val="5725289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7972BC6E-E644-8C47-BCAD-2D9E95F19667}"/>
              </a:ext>
            </a:extLst>
          </p:cNvPr>
          <p:cNvSpPr txBox="1"/>
          <p:nvPr/>
        </p:nvSpPr>
        <p:spPr>
          <a:xfrm>
            <a:off x="752354" y="520860"/>
            <a:ext cx="10174147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6600" b="1" dirty="0"/>
              <a:t>EĞİTİM</a:t>
            </a:r>
          </a:p>
          <a:p>
            <a:pPr algn="ctr"/>
            <a:endParaRPr lang="tr-TR" sz="3600" dirty="0"/>
          </a:p>
          <a:p>
            <a:pPr algn="ctr"/>
            <a:r>
              <a:rPr lang="tr-TR" sz="4800" dirty="0"/>
              <a:t>BİREYİN DÜŞÜNCE YAPISINDA, TUTUM VE DAVRANIŞLARINDA OLUMLU YÖNDE DEĞİŞİM VE GELİŞİM SAĞLAMA SÜRECİDİR. </a:t>
            </a:r>
            <a:endParaRPr lang="tr-TR" sz="8800" dirty="0"/>
          </a:p>
        </p:txBody>
      </p:sp>
    </p:spTree>
    <p:extLst>
      <p:ext uri="{BB962C8B-B14F-4D97-AF65-F5344CB8AC3E}">
        <p14:creationId xmlns:p14="http://schemas.microsoft.com/office/powerpoint/2010/main" val="289201899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7972BC6E-E644-8C47-BCAD-2D9E95F19667}"/>
              </a:ext>
            </a:extLst>
          </p:cNvPr>
          <p:cNvSpPr txBox="1"/>
          <p:nvPr/>
        </p:nvSpPr>
        <p:spPr>
          <a:xfrm>
            <a:off x="636609" y="91920"/>
            <a:ext cx="11424212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tr-TR" sz="6000" b="1" dirty="0"/>
          </a:p>
          <a:p>
            <a:pPr algn="ctr"/>
            <a:r>
              <a:rPr lang="tr-TR" sz="6000" b="1" dirty="0"/>
              <a:t>1. EĞİTİM SOSYOLOJİSİ</a:t>
            </a:r>
          </a:p>
          <a:p>
            <a:pPr algn="ctr"/>
            <a:endParaRPr lang="tr-TR" sz="1600" dirty="0"/>
          </a:p>
          <a:p>
            <a:endParaRPr lang="tr-TR" sz="4000" dirty="0"/>
          </a:p>
          <a:p>
            <a:pPr algn="ctr"/>
            <a:r>
              <a:rPr lang="tr-TR" sz="5400" dirty="0"/>
              <a:t>EĞİTİMİN SOSYAL YÖNÜNÜ İNCELEYEN VE BU KONUDA DÜŞÜNCE ÜRETEN BİLİM DALI</a:t>
            </a:r>
          </a:p>
          <a:p>
            <a:pPr algn="ctr"/>
            <a:endParaRPr lang="tr-TR" sz="4000" dirty="0"/>
          </a:p>
        </p:txBody>
      </p:sp>
    </p:spTree>
    <p:extLst>
      <p:ext uri="{BB962C8B-B14F-4D97-AF65-F5344CB8AC3E}">
        <p14:creationId xmlns:p14="http://schemas.microsoft.com/office/powerpoint/2010/main" val="63046880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7972BC6E-E644-8C47-BCAD-2D9E95F19667}"/>
              </a:ext>
            </a:extLst>
          </p:cNvPr>
          <p:cNvSpPr txBox="1"/>
          <p:nvPr/>
        </p:nvSpPr>
        <p:spPr>
          <a:xfrm>
            <a:off x="636609" y="91920"/>
            <a:ext cx="11424212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tr-TR" sz="6000" b="1" dirty="0"/>
          </a:p>
          <a:p>
            <a:pPr algn="ctr"/>
            <a:r>
              <a:rPr lang="tr-TR" sz="6000" b="1" dirty="0"/>
              <a:t>C. PSİKOLOJİ</a:t>
            </a:r>
            <a:endParaRPr lang="tr-TR" sz="4000" dirty="0"/>
          </a:p>
          <a:p>
            <a:endParaRPr lang="tr-TR" sz="4000" dirty="0"/>
          </a:p>
          <a:p>
            <a:pPr algn="ctr"/>
            <a:r>
              <a:rPr lang="tr-TR" sz="5400" dirty="0"/>
              <a:t>İNSANI DUYGU, TUTUM VE DAVRANIŞLARI ARKASINDA FAKTÖRLERİ İNCELEYEN BİLİM DALI</a:t>
            </a:r>
          </a:p>
        </p:txBody>
      </p:sp>
    </p:spTree>
    <p:extLst>
      <p:ext uri="{BB962C8B-B14F-4D97-AF65-F5344CB8AC3E}">
        <p14:creationId xmlns:p14="http://schemas.microsoft.com/office/powerpoint/2010/main" val="173580192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7972BC6E-E644-8C47-BCAD-2D9E95F19667}"/>
              </a:ext>
            </a:extLst>
          </p:cNvPr>
          <p:cNvSpPr txBox="1"/>
          <p:nvPr/>
        </p:nvSpPr>
        <p:spPr>
          <a:xfrm>
            <a:off x="636609" y="91920"/>
            <a:ext cx="1142421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tr-TR" sz="1200" b="1" dirty="0"/>
          </a:p>
          <a:p>
            <a:pPr algn="ctr"/>
            <a:r>
              <a:rPr lang="tr-TR" sz="6000" b="1" dirty="0"/>
              <a:t>1. GELİŞİM PSİKOLOJİ</a:t>
            </a:r>
          </a:p>
          <a:p>
            <a:pPr algn="ctr"/>
            <a:endParaRPr lang="tr-TR" sz="5400" dirty="0"/>
          </a:p>
          <a:p>
            <a:pPr algn="ctr"/>
            <a:r>
              <a:rPr lang="tr-TR" sz="5400" dirty="0"/>
              <a:t>BİREYİN YAŞAM BOYUNCA GEÇİRDİĞİ HER TÜRLÜ DEĞİŞİM VE GELİŞİM ÖZELLİKLERİNİ BİLİMSEL AÇIDAN İNCELEYEN DİSİPLİNDİR. </a:t>
            </a:r>
          </a:p>
        </p:txBody>
      </p:sp>
    </p:spTree>
    <p:extLst>
      <p:ext uri="{BB962C8B-B14F-4D97-AF65-F5344CB8AC3E}">
        <p14:creationId xmlns:p14="http://schemas.microsoft.com/office/powerpoint/2010/main" val="80781096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8A9634A9-BD06-4C45-BC37-560087B0CB7B}"/>
              </a:ext>
            </a:extLst>
          </p:cNvPr>
          <p:cNvSpPr txBox="1"/>
          <p:nvPr/>
        </p:nvSpPr>
        <p:spPr>
          <a:xfrm>
            <a:off x="2336543" y="2500132"/>
            <a:ext cx="743023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7200" dirty="0"/>
              <a:t>2. DERS’İN SONU</a:t>
            </a:r>
          </a:p>
        </p:txBody>
      </p:sp>
    </p:spTree>
    <p:extLst>
      <p:ext uri="{BB962C8B-B14F-4D97-AF65-F5344CB8AC3E}">
        <p14:creationId xmlns:p14="http://schemas.microsoft.com/office/powerpoint/2010/main" val="33181579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7972BC6E-E644-8C47-BCAD-2D9E95F19667}"/>
              </a:ext>
            </a:extLst>
          </p:cNvPr>
          <p:cNvSpPr txBox="1"/>
          <p:nvPr/>
        </p:nvSpPr>
        <p:spPr>
          <a:xfrm>
            <a:off x="752354" y="520860"/>
            <a:ext cx="10174147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6600" b="1" dirty="0"/>
              <a:t>EĞİTİMİN ÖZELLİKLERİ</a:t>
            </a:r>
          </a:p>
          <a:p>
            <a:pPr algn="ctr"/>
            <a:endParaRPr lang="tr-TR" sz="3600" dirty="0"/>
          </a:p>
          <a:p>
            <a:pPr marL="914400" indent="-914400" algn="ctr">
              <a:buAutoNum type="arabicPeriod"/>
            </a:pPr>
            <a:r>
              <a:rPr lang="tr-TR" sz="4800" dirty="0"/>
              <a:t>HEDEF KAZANIMLAR ARZU EDİLEN YÖNDE OLMALI, </a:t>
            </a:r>
          </a:p>
          <a:p>
            <a:pPr marL="914400" indent="-914400" algn="ctr">
              <a:buAutoNum type="arabicPeriod"/>
            </a:pPr>
            <a:r>
              <a:rPr lang="tr-TR" sz="4800" dirty="0"/>
              <a:t>PLANLI OLMALI</a:t>
            </a:r>
          </a:p>
          <a:p>
            <a:pPr marL="914400" indent="-914400" algn="ctr">
              <a:buAutoNum type="arabicPeriod"/>
            </a:pPr>
            <a:r>
              <a:rPr lang="tr-TR" sz="4800" dirty="0"/>
              <a:t>YAŞANTI YOLUYLA EDİNİLMİŞ OLMALIDIR.</a:t>
            </a:r>
          </a:p>
        </p:txBody>
      </p:sp>
    </p:spTree>
    <p:extLst>
      <p:ext uri="{BB962C8B-B14F-4D97-AF65-F5344CB8AC3E}">
        <p14:creationId xmlns:p14="http://schemas.microsoft.com/office/powerpoint/2010/main" val="14295865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7972BC6E-E644-8C47-BCAD-2D9E95F19667}"/>
              </a:ext>
            </a:extLst>
          </p:cNvPr>
          <p:cNvSpPr txBox="1"/>
          <p:nvPr/>
        </p:nvSpPr>
        <p:spPr>
          <a:xfrm>
            <a:off x="752354" y="520860"/>
            <a:ext cx="11586259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5400" b="1" dirty="0"/>
              <a:t>EĞİTİME ETKİ EDEN FAKTÖRLER</a:t>
            </a:r>
          </a:p>
          <a:p>
            <a:pPr algn="ctr"/>
            <a:endParaRPr lang="tr-TR" sz="2800" dirty="0"/>
          </a:p>
          <a:p>
            <a:pPr algn="ctr"/>
            <a:endParaRPr lang="tr-TR" sz="4800" dirty="0"/>
          </a:p>
          <a:p>
            <a:pPr marL="514350" indent="-514350" algn="ctr">
              <a:buAutoNum type="arabicPeriod"/>
            </a:pPr>
            <a:r>
              <a:rPr lang="tr-TR" sz="4800" dirty="0"/>
              <a:t>BÜYÜME</a:t>
            </a:r>
          </a:p>
          <a:p>
            <a:pPr marL="514350" indent="-514350" algn="ctr">
              <a:buAutoNum type="arabicPeriod"/>
            </a:pPr>
            <a:r>
              <a:rPr lang="tr-TR" sz="4800" dirty="0"/>
              <a:t>OLGUNLAŞMA</a:t>
            </a:r>
          </a:p>
          <a:p>
            <a:pPr marL="514350" indent="-514350" algn="ctr">
              <a:buAutoNum type="arabicPeriod"/>
            </a:pPr>
            <a:r>
              <a:rPr lang="tr-TR" sz="4800" dirty="0"/>
              <a:t>GELİŞİM</a:t>
            </a:r>
          </a:p>
          <a:p>
            <a:pPr marL="514350" indent="-514350" algn="ctr">
              <a:buAutoNum type="arabicPeriod"/>
            </a:pPr>
            <a:r>
              <a:rPr lang="tr-TR" sz="4800" dirty="0"/>
              <a:t>HAZIRBULUNUŞLUK</a:t>
            </a:r>
          </a:p>
        </p:txBody>
      </p:sp>
    </p:spTree>
    <p:extLst>
      <p:ext uri="{BB962C8B-B14F-4D97-AF65-F5344CB8AC3E}">
        <p14:creationId xmlns:p14="http://schemas.microsoft.com/office/powerpoint/2010/main" val="8851125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7972BC6E-E644-8C47-BCAD-2D9E95F19667}"/>
              </a:ext>
            </a:extLst>
          </p:cNvPr>
          <p:cNvSpPr txBox="1"/>
          <p:nvPr/>
        </p:nvSpPr>
        <p:spPr>
          <a:xfrm>
            <a:off x="752354" y="520860"/>
            <a:ext cx="11586259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5400" b="1" dirty="0"/>
              <a:t>EĞİTİME ETKİ EDEN FAKTÖRLER</a:t>
            </a:r>
          </a:p>
          <a:p>
            <a:pPr algn="ctr"/>
            <a:endParaRPr lang="tr-TR" sz="2800" dirty="0"/>
          </a:p>
          <a:p>
            <a:pPr algn="ctr"/>
            <a:endParaRPr lang="tr-TR" sz="2800" dirty="0"/>
          </a:p>
          <a:p>
            <a:pPr marL="514350" indent="-514350" algn="ctr">
              <a:buAutoNum type="arabicPeriod"/>
            </a:pPr>
            <a:r>
              <a:rPr lang="tr-TR" sz="4800" dirty="0"/>
              <a:t>BÜYÜME:</a:t>
            </a:r>
          </a:p>
          <a:p>
            <a:pPr marL="514350" indent="-514350" algn="ctr">
              <a:buAutoNum type="arabicPeriod"/>
            </a:pPr>
            <a:endParaRPr lang="tr-TR" sz="4800" dirty="0"/>
          </a:p>
          <a:p>
            <a:pPr algn="ctr"/>
            <a:r>
              <a:rPr lang="tr-TR" sz="6000" dirty="0"/>
              <a:t>BEDEN KİTLESİNDEKİ ARTIŞTIR. </a:t>
            </a:r>
            <a:endParaRPr lang="tr-TR" sz="16600" dirty="0"/>
          </a:p>
        </p:txBody>
      </p:sp>
    </p:spTree>
    <p:extLst>
      <p:ext uri="{BB962C8B-B14F-4D97-AF65-F5344CB8AC3E}">
        <p14:creationId xmlns:p14="http://schemas.microsoft.com/office/powerpoint/2010/main" val="17445411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7972BC6E-E644-8C47-BCAD-2D9E95F19667}"/>
              </a:ext>
            </a:extLst>
          </p:cNvPr>
          <p:cNvSpPr txBox="1"/>
          <p:nvPr/>
        </p:nvSpPr>
        <p:spPr>
          <a:xfrm>
            <a:off x="752354" y="520860"/>
            <a:ext cx="11586259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5400" b="1" dirty="0"/>
              <a:t>EĞİTİME ETKİ EDEN FAKTÖRLER</a:t>
            </a:r>
          </a:p>
          <a:p>
            <a:pPr algn="ctr"/>
            <a:endParaRPr lang="tr-TR" sz="2800" dirty="0"/>
          </a:p>
          <a:p>
            <a:pPr algn="ctr"/>
            <a:endParaRPr lang="tr-TR" sz="2800" dirty="0"/>
          </a:p>
          <a:p>
            <a:pPr algn="ctr"/>
            <a:r>
              <a:rPr lang="tr-TR" sz="4800" dirty="0"/>
              <a:t>2. OLGUNLAŞMA: </a:t>
            </a:r>
          </a:p>
          <a:p>
            <a:pPr algn="ctr"/>
            <a:r>
              <a:rPr lang="tr-TR" sz="4800" dirty="0"/>
              <a:t>VÜCUTTAKİ ORGANLARIN KENDİLERİNDEN BEKLENEN FONKSİYONU YERİNE GETİREBİLMELERİ DURUMUDUR. </a:t>
            </a:r>
            <a:endParaRPr lang="tr-TR" sz="71400" dirty="0"/>
          </a:p>
        </p:txBody>
      </p:sp>
    </p:spTree>
    <p:extLst>
      <p:ext uri="{BB962C8B-B14F-4D97-AF65-F5344CB8AC3E}">
        <p14:creationId xmlns:p14="http://schemas.microsoft.com/office/powerpoint/2010/main" val="203650607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ğ Gözü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Ağ Gözü</Template>
  <TotalTime>814</TotalTime>
  <Words>679</Words>
  <Application>Microsoft Macintosh PowerPoint</Application>
  <PresentationFormat>Geniş ekran</PresentationFormat>
  <Paragraphs>199</Paragraphs>
  <Slides>53</Slides>
  <Notes>3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53</vt:i4>
      </vt:variant>
    </vt:vector>
  </HeadingPairs>
  <TitlesOfParts>
    <vt:vector size="57" baseType="lpstr">
      <vt:lpstr>Arial</vt:lpstr>
      <vt:lpstr>Calibri</vt:lpstr>
      <vt:lpstr>Century Gothic</vt:lpstr>
      <vt:lpstr>Ağ Gözü</vt:lpstr>
      <vt:lpstr>EĞİTİM BİLİMİNE GİRİŞ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İslam felsefesi</dc:title>
  <dc:creator>ibrahim aksu</dc:creator>
  <cp:lastModifiedBy>ibrahim aksu</cp:lastModifiedBy>
  <cp:revision>153</cp:revision>
  <dcterms:created xsi:type="dcterms:W3CDTF">2019-06-29T07:56:24Z</dcterms:created>
  <dcterms:modified xsi:type="dcterms:W3CDTF">2019-10-02T13:32:36Z</dcterms:modified>
</cp:coreProperties>
</file>