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4" r:id="rId4"/>
    <p:sldId id="275" r:id="rId5"/>
    <p:sldId id="273" r:id="rId6"/>
    <p:sldId id="259" r:id="rId7"/>
    <p:sldId id="276" r:id="rId8"/>
    <p:sldId id="277" r:id="rId9"/>
    <p:sldId id="278" r:id="rId10"/>
    <p:sldId id="260" r:id="rId11"/>
    <p:sldId id="303" r:id="rId12"/>
    <p:sldId id="304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18.09.2019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buraya bir resim eklenecek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67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EĞİTİM 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9344" y="902208"/>
            <a:ext cx="9631680" cy="4730496"/>
          </a:xfrm>
        </p:spPr>
        <p:txBody>
          <a:bodyPr>
            <a:normAutofit/>
          </a:bodyPr>
          <a:lstStyle/>
          <a:p>
            <a:pPr algn="ctr"/>
            <a:r>
              <a:rPr lang="tr-TR" sz="9600" dirty="0"/>
              <a:t>DERS İŞLEYİŞİ İLE İLGİLİ </a:t>
            </a:r>
            <a:br>
              <a:rPr lang="tr-TR" sz="9600" dirty="0"/>
            </a:br>
            <a:r>
              <a:rPr lang="tr-TR" sz="9600" dirty="0"/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243437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9344" y="902208"/>
            <a:ext cx="9631680" cy="4730496"/>
          </a:xfrm>
        </p:spPr>
        <p:txBody>
          <a:bodyPr>
            <a:normAutofit/>
          </a:bodyPr>
          <a:lstStyle/>
          <a:p>
            <a:pPr algn="ctr"/>
            <a:r>
              <a:rPr lang="tr-TR" sz="9600" dirty="0"/>
              <a:t>SINAVLARLA İLGİLİ </a:t>
            </a:r>
            <a:br>
              <a:rPr lang="tr-TR" sz="9600" dirty="0"/>
            </a:br>
            <a:r>
              <a:rPr lang="tr-TR" sz="9600" dirty="0"/>
              <a:t>HUSUSLAR</a:t>
            </a:r>
          </a:p>
        </p:txBody>
      </p:sp>
    </p:spTree>
    <p:extLst>
      <p:ext uri="{BB962C8B-B14F-4D97-AF65-F5344CB8AC3E}">
        <p14:creationId xmlns:p14="http://schemas.microsoft.com/office/powerpoint/2010/main" val="46762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7AB98-EEDF-2447-9FB7-FAFD4F07DF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620" y="1029530"/>
            <a:ext cx="9631680" cy="4730496"/>
          </a:xfrm>
        </p:spPr>
        <p:txBody>
          <a:bodyPr>
            <a:noAutofit/>
          </a:bodyPr>
          <a:lstStyle/>
          <a:p>
            <a:r>
              <a:rPr lang="tr-TR" sz="6000" dirty="0"/>
              <a:t>VİZE SINAVI: </a:t>
            </a:r>
            <a:br>
              <a:rPr lang="tr-TR" sz="6000" dirty="0"/>
            </a:br>
            <a:r>
              <a:rPr lang="tr-TR" sz="6000" dirty="0"/>
              <a:t>16 kASIM-24 KASIM 2019</a:t>
            </a:r>
            <a:br>
              <a:rPr lang="tr-TR" sz="6000" dirty="0"/>
            </a:br>
            <a:br>
              <a:rPr lang="tr-TR" sz="6000" dirty="0"/>
            </a:br>
            <a:r>
              <a:rPr lang="tr-TR" sz="6000" dirty="0"/>
              <a:t>FİNAL TARİHİ: </a:t>
            </a:r>
            <a:br>
              <a:rPr lang="tr-TR" sz="6000" dirty="0"/>
            </a:br>
            <a:r>
              <a:rPr lang="tr-TR" sz="6000" dirty="0"/>
              <a:t>6 OCAK-19 OCAK 2020</a:t>
            </a:r>
            <a:br>
              <a:rPr lang="tr-TR" sz="6000" dirty="0"/>
            </a:b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392307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36542" y="2500132"/>
            <a:ext cx="7430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1.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39753-5BD5-C84B-8972-7A34CF0D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49" y="621791"/>
            <a:ext cx="9905998" cy="5161613"/>
          </a:xfrm>
        </p:spPr>
        <p:txBody>
          <a:bodyPr>
            <a:normAutofit/>
          </a:bodyPr>
          <a:lstStyle/>
          <a:p>
            <a:pPr algn="ctr"/>
            <a:r>
              <a:rPr lang="tr-TR" sz="6600" dirty="0"/>
              <a:t>Dersin genel içeriği,  </a:t>
            </a:r>
            <a:br>
              <a:rPr lang="tr-TR" sz="6600" dirty="0"/>
            </a:br>
            <a:r>
              <a:rPr lang="tr-TR" sz="6600" dirty="0"/>
              <a:t>kapsamı ve </a:t>
            </a:r>
            <a:br>
              <a:rPr lang="tr-TR" sz="6600" dirty="0"/>
            </a:br>
            <a:r>
              <a:rPr lang="tr-TR" sz="6600" dirty="0"/>
              <a:t>işlenişi</a:t>
            </a:r>
          </a:p>
        </p:txBody>
      </p:sp>
    </p:spTree>
    <p:extLst>
      <p:ext uri="{BB962C8B-B14F-4D97-AF65-F5344CB8AC3E}">
        <p14:creationId xmlns:p14="http://schemas.microsoft.com/office/powerpoint/2010/main" val="114014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29A7A2-2D08-624C-A605-B3335B1A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1. içerik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4D22E6-59B3-2645-94E2-F8C2FF3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80251"/>
            <a:ext cx="1216304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dirty="0"/>
              <a:t>EĞİTİMLE İLİŞKİLİ KAVRAMLAR</a:t>
            </a:r>
          </a:p>
        </p:txBody>
      </p:sp>
    </p:spTree>
    <p:extLst>
      <p:ext uri="{BB962C8B-B14F-4D97-AF65-F5344CB8AC3E}">
        <p14:creationId xmlns:p14="http://schemas.microsoft.com/office/powerpoint/2010/main" val="159457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B0A3B8-C002-2943-B7C0-D96E7DED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2. kapsam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2EE3C-480D-9D45-906A-BB2E0ABF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40495"/>
            <a:ext cx="10517324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dirty="0"/>
              <a:t>EĞİTİM BİLİMİNİN GİRİŞ DÜZEYİNDEKİ KONULARI</a:t>
            </a:r>
          </a:p>
        </p:txBody>
      </p:sp>
    </p:spTree>
    <p:extLst>
      <p:ext uri="{BB962C8B-B14F-4D97-AF65-F5344CB8AC3E}">
        <p14:creationId xmlns:p14="http://schemas.microsoft.com/office/powerpoint/2010/main" val="250470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26E7DF-5D9E-EE4F-9F81-82BFFFB0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/>
              <a:t>3. işleniş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E821AB-1F07-AA40-BE5D-277ACB1C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/>
              <a:t>Anlatım</a:t>
            </a:r>
          </a:p>
          <a:p>
            <a:r>
              <a:rPr lang="tr-TR" sz="8000" dirty="0"/>
              <a:t>tartışma</a:t>
            </a:r>
          </a:p>
        </p:txBody>
      </p:sp>
    </p:spTree>
    <p:extLst>
      <p:ext uri="{BB962C8B-B14F-4D97-AF65-F5344CB8AC3E}">
        <p14:creationId xmlns:p14="http://schemas.microsoft.com/office/powerpoint/2010/main" val="40409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173166-F68D-7D4E-8791-298F82E869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921" y="453902"/>
            <a:ext cx="9906000" cy="5805488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8000" dirty="0"/>
              <a:t>DERSİN KONULARI VE </a:t>
            </a:r>
            <a:br>
              <a:rPr lang="tr-TR" sz="8000" dirty="0"/>
            </a:br>
            <a:r>
              <a:rPr lang="tr-TR" sz="8000" dirty="0"/>
              <a:t>KAYNAKLARI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9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839989" y="508529"/>
            <a:ext cx="110935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MÜFREDAT:</a:t>
            </a:r>
          </a:p>
          <a:p>
            <a:endParaRPr lang="tr-TR" dirty="0"/>
          </a:p>
          <a:p>
            <a:pPr lvl="0"/>
            <a:r>
              <a:rPr lang="tr-TR" b="1" dirty="0"/>
              <a:t>1. HAFTA</a:t>
            </a:r>
          </a:p>
          <a:p>
            <a:r>
              <a:rPr lang="tr-TR" sz="2000" dirty="0"/>
              <a:t>Dersin Genel İçeriği, Konuları, Kaynakları; Sınav İle İlgili Dikkat Edilecek Hususlar.</a:t>
            </a:r>
          </a:p>
          <a:p>
            <a:pPr lvl="0"/>
            <a:r>
              <a:rPr lang="tr-TR" b="1" dirty="0"/>
              <a:t>2. HAFTA</a:t>
            </a:r>
          </a:p>
          <a:p>
            <a:r>
              <a:rPr lang="tr-TR" dirty="0"/>
              <a:t>Eğitim Nedir? Öğrenme Nedir? Öğretme Nedir? Bilim Nedir? Eğitim Bilimi Nedir? Eğitim Biliminin Diğer Bilimler İle İlişkisi Nedir?</a:t>
            </a:r>
          </a:p>
          <a:p>
            <a:pPr lvl="0"/>
            <a:r>
              <a:rPr lang="tr-TR" b="1" dirty="0"/>
              <a:t>3. HAFTA</a:t>
            </a:r>
          </a:p>
          <a:p>
            <a:r>
              <a:rPr lang="tr-TR" sz="2000" dirty="0"/>
              <a:t>Eğitim ve Öğretim İşlerini Üstlenen Kişiler Kimlerdir ve Bunların Ayırt Edici Hususiyetleri Nelerdir? </a:t>
            </a:r>
          </a:p>
          <a:p>
            <a:r>
              <a:rPr lang="tr-TR" b="1" dirty="0"/>
              <a:t>4. HAFTA</a:t>
            </a:r>
          </a:p>
          <a:p>
            <a:r>
              <a:rPr lang="tr-TR" dirty="0"/>
              <a:t>Eğitim ve Öğretimin Türleri Nelerdir? Eğitim ve Öğretimin Kurumları Nerelerdir? </a:t>
            </a:r>
          </a:p>
          <a:p>
            <a:pPr lvl="0"/>
            <a:r>
              <a:rPr lang="tr-TR" b="1" dirty="0"/>
              <a:t>5. HAFTA</a:t>
            </a:r>
          </a:p>
          <a:p>
            <a:r>
              <a:rPr lang="tr-TR" sz="2000" dirty="0"/>
              <a:t>Öğretim Programı Nedir? Müfredat Nedir? Zorunlu Eğitim Nedir? Zorunlu Ders Nedir?</a:t>
            </a:r>
          </a:p>
          <a:p>
            <a:r>
              <a:rPr lang="tr-TR" sz="2000" dirty="0"/>
              <a:t>Eğitim ve Öğretim Yöntemleri Nelerdir? </a:t>
            </a:r>
          </a:p>
          <a:p>
            <a:r>
              <a:rPr lang="tr-TR" b="1" dirty="0"/>
              <a:t>6. HAFTA</a:t>
            </a:r>
          </a:p>
          <a:p>
            <a:r>
              <a:rPr lang="tr-TR" dirty="0"/>
              <a:t>Türk Eğitim Tarihinin Ana Hatları (Cumhuriyet Devri Öncesi)</a:t>
            </a:r>
          </a:p>
          <a:p>
            <a:r>
              <a:rPr lang="tr-TR" b="1" dirty="0"/>
              <a:t>7. HAFTA</a:t>
            </a:r>
          </a:p>
          <a:p>
            <a:r>
              <a:rPr lang="tr-TR" dirty="0"/>
              <a:t>Türk Eğitim Tarihinin Ana Hatları (Cumhuriyet Devri Sonrası)</a:t>
            </a:r>
          </a:p>
          <a:p>
            <a:pPr lvl="0"/>
            <a:r>
              <a:rPr lang="tr-TR" b="1" dirty="0"/>
              <a:t>8. HAFTA</a:t>
            </a:r>
          </a:p>
          <a:p>
            <a:r>
              <a:rPr lang="tr-TR" b="1" dirty="0"/>
              <a:t>VİZE SINAVI</a:t>
            </a:r>
          </a:p>
        </p:txBody>
      </p:sp>
    </p:spTree>
    <p:extLst>
      <p:ext uri="{BB962C8B-B14F-4D97-AF65-F5344CB8AC3E}">
        <p14:creationId xmlns:p14="http://schemas.microsoft.com/office/powerpoint/2010/main" val="367256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2410F6-CE15-B143-8683-45049C44A575}"/>
              </a:ext>
            </a:extLst>
          </p:cNvPr>
          <p:cNvSpPr txBox="1"/>
          <p:nvPr/>
        </p:nvSpPr>
        <p:spPr>
          <a:xfrm>
            <a:off x="3610075" y="208910"/>
            <a:ext cx="341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KONULAR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259A825-87EF-F04E-A02E-34A8D7C6B22F}"/>
              </a:ext>
            </a:extLst>
          </p:cNvPr>
          <p:cNvSpPr txBox="1"/>
          <p:nvPr/>
        </p:nvSpPr>
        <p:spPr>
          <a:xfrm>
            <a:off x="1042613" y="464492"/>
            <a:ext cx="11236930" cy="6763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MÜFREDAT:</a:t>
            </a:r>
            <a:endParaRPr lang="tr-TR" sz="2000" dirty="0"/>
          </a:p>
          <a:p>
            <a:endParaRPr lang="tr-TR" sz="1050" b="1" dirty="0"/>
          </a:p>
          <a:p>
            <a:pPr lvl="0"/>
            <a:endParaRPr lang="tr-TR" sz="300" b="1" dirty="0"/>
          </a:p>
          <a:p>
            <a:pPr lvl="0"/>
            <a:r>
              <a:rPr lang="tr-TR" sz="2000" b="1" dirty="0"/>
              <a:t>9. HAFTA</a:t>
            </a:r>
          </a:p>
          <a:p>
            <a:r>
              <a:rPr lang="tr-TR" sz="2000" dirty="0"/>
              <a:t>İlahiyat-Eğitim İlişkisi Nedir? Din Nedir? Din-Eğitim İlişkisinin Mahiyeti Nedir? </a:t>
            </a:r>
          </a:p>
          <a:p>
            <a:r>
              <a:rPr lang="tr-TR" sz="2000" b="1" dirty="0"/>
              <a:t>10. HAFTA</a:t>
            </a:r>
          </a:p>
          <a:p>
            <a:r>
              <a:rPr lang="tr-TR" sz="2000" dirty="0"/>
              <a:t>Din Eğitimi Nedir? Din Eğitimi Bilimi Nedir? Din Öğretimi Nedir?</a:t>
            </a:r>
            <a:endParaRPr lang="tr-TR" sz="2000" b="1" dirty="0"/>
          </a:p>
          <a:p>
            <a:r>
              <a:rPr lang="tr-TR" sz="2000" b="1" dirty="0"/>
              <a:t>11. HAFTA</a:t>
            </a:r>
          </a:p>
          <a:p>
            <a:r>
              <a:rPr lang="tr-TR" sz="2000" dirty="0" err="1"/>
              <a:t>Dînî</a:t>
            </a:r>
            <a:r>
              <a:rPr lang="tr-TR" sz="2000" dirty="0"/>
              <a:t> Eğitim Nedir? </a:t>
            </a:r>
            <a:r>
              <a:rPr lang="tr-TR" sz="2000" dirty="0" err="1"/>
              <a:t>Dînî</a:t>
            </a:r>
            <a:r>
              <a:rPr lang="tr-TR" sz="2000" dirty="0"/>
              <a:t> Danışmanlık Nedir? Diyanet İşleri Başkanlığının Din Eğitimi ve Öğretimi İle İlişkisi Nedir? Din Eğitimi Ve Öğretimini Verenler Kimlerdir, Bunların Özellikleri ve Yöntemleri Nelerdir? </a:t>
            </a:r>
            <a:endParaRPr lang="tr-TR" sz="2000" b="1" dirty="0"/>
          </a:p>
          <a:p>
            <a:pPr lvl="0"/>
            <a:r>
              <a:rPr lang="tr-TR" sz="2000" b="1" dirty="0"/>
              <a:t>12. HAFTA</a:t>
            </a:r>
          </a:p>
          <a:p>
            <a:r>
              <a:rPr lang="tr-TR" sz="2000" dirty="0"/>
              <a:t>Ahlak Nedir? Ahlakî Gelişim Nedir? Ahlak-Eğitim İlişkisi Nedir? </a:t>
            </a:r>
          </a:p>
          <a:p>
            <a:r>
              <a:rPr lang="tr-TR" sz="2000" b="1" dirty="0"/>
              <a:t>13. HAFTA</a:t>
            </a:r>
          </a:p>
          <a:p>
            <a:r>
              <a:rPr lang="tr-TR" sz="2000" dirty="0"/>
              <a:t>Değer Nedir? Değerler Eğitimi Nedir? </a:t>
            </a:r>
          </a:p>
          <a:p>
            <a:pPr lvl="0"/>
            <a:r>
              <a:rPr lang="tr-TR" sz="2000" b="1" dirty="0"/>
              <a:t>14. HAFTA</a:t>
            </a:r>
          </a:p>
          <a:p>
            <a:r>
              <a:rPr lang="tr-TR" sz="2000" dirty="0"/>
              <a:t>Duygu Nedir? Duygu Eğitimi Nedir?</a:t>
            </a:r>
          </a:p>
          <a:p>
            <a:pPr lvl="0"/>
            <a:r>
              <a:rPr lang="tr-TR" sz="2000" b="1" dirty="0"/>
              <a:t>15. HAFTA</a:t>
            </a:r>
          </a:p>
          <a:p>
            <a:r>
              <a:rPr lang="tr-TR" sz="2000" dirty="0"/>
              <a:t>Genel Değerlendirme ve Sınav İle İlgili Dikkat Edilecek Hususlar</a:t>
            </a:r>
          </a:p>
          <a:p>
            <a:r>
              <a:rPr lang="tr-TR" sz="2000" b="1" dirty="0"/>
              <a:t>16. HAFTA </a:t>
            </a:r>
          </a:p>
          <a:p>
            <a:r>
              <a:rPr lang="tr-TR" sz="2000" b="1" dirty="0"/>
              <a:t>FİNAL SINAVI</a:t>
            </a:r>
            <a:endParaRPr lang="tr-TR" sz="2000" dirty="0"/>
          </a:p>
          <a:p>
            <a:r>
              <a:rPr lang="tr-TR" sz="2000" dirty="0"/>
              <a:t> 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1589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708379-E306-774C-B6A9-405D3252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5310"/>
            <a:ext cx="9905998" cy="8513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6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4F1EC-68F5-8A4F-94C5-B9836ECE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9" y="1166648"/>
            <a:ext cx="11225048" cy="5920451"/>
          </a:xfrm>
        </p:spPr>
        <p:txBody>
          <a:bodyPr>
            <a:normAutofit/>
          </a:bodyPr>
          <a:lstStyle/>
          <a:p>
            <a:r>
              <a:rPr lang="tr-TR" sz="2600" b="1" dirty="0">
                <a:effectLst/>
              </a:rPr>
              <a:t>KAYNAKLAR: DOÇ. DR. OSMAN TAŞTEKİN, </a:t>
            </a:r>
            <a:r>
              <a:rPr lang="tr-TR" sz="2600" b="1" i="1" dirty="0">
                <a:effectLst/>
              </a:rPr>
              <a:t>DİN EĞİTİMİ’NİN YÜZÜ</a:t>
            </a:r>
            <a:r>
              <a:rPr lang="tr-TR" sz="2600" b="1" dirty="0">
                <a:effectLst/>
              </a:rPr>
              <a:t>, Ankara: OTTO YAYINEVİ, 2017.</a:t>
            </a:r>
          </a:p>
          <a:p>
            <a:r>
              <a:rPr lang="tr-TR" sz="2600" b="1" dirty="0">
                <a:effectLst/>
              </a:rPr>
              <a:t>DOÇ. DR. OSMAN TAŞTEKİN, </a:t>
            </a:r>
            <a:r>
              <a:rPr lang="tr-TR" sz="2600" b="1" i="1" dirty="0">
                <a:effectLst/>
              </a:rPr>
              <a:t>DİN EĞİTİMİ’NİN İKİ YÜZÜ</a:t>
            </a:r>
            <a:r>
              <a:rPr lang="tr-TR" sz="2600" b="1" dirty="0">
                <a:effectLst/>
              </a:rPr>
              <a:t>, Ankara: OTTO YAYINEVİ, 2017.</a:t>
            </a:r>
            <a:endParaRPr lang="tr-TR" sz="2600" dirty="0">
              <a:effectLst/>
            </a:endParaRPr>
          </a:p>
          <a:p>
            <a:r>
              <a:rPr lang="tr-TR" sz="2600" b="1" dirty="0">
                <a:effectLst/>
              </a:rPr>
              <a:t>ÖĞRENCİLERİN DERS DÖNEMİNCE TAKİP EDECEKLERİ VE </a:t>
            </a:r>
            <a:r>
              <a:rPr lang="tr-TR" sz="2600" b="1" u="sng" dirty="0">
                <a:effectLst/>
              </a:rPr>
              <a:t>SINAVDA DOĞRUDAN SORUMLU BULUNACAKLARI </a:t>
            </a:r>
            <a:r>
              <a:rPr lang="tr-TR" sz="2600" b="1" dirty="0">
                <a:effectLst/>
              </a:rPr>
              <a:t>KAYNAKLAR BUNLARDIR.</a:t>
            </a:r>
            <a:endParaRPr lang="tr-TR" sz="2600" dirty="0">
              <a:effectLst/>
            </a:endParaRPr>
          </a:p>
          <a:p>
            <a:pPr marL="0" indent="0">
              <a:buNone/>
            </a:pPr>
            <a:endParaRPr lang="tr-TR" sz="2600" dirty="0">
              <a:effectLst/>
            </a:endParaRPr>
          </a:p>
          <a:p>
            <a:r>
              <a:rPr lang="tr-TR" sz="2600" b="1" dirty="0">
                <a:effectLst/>
              </a:rPr>
              <a:t>Not: Her Haftanın Dersi İçin Faydalanılabilecek İlave Yardımcı Kaynaklar Dersin Hocasının AVESİS Sayfasında Dersten Bir Hafta Önce İlan Edilecektir.</a:t>
            </a:r>
            <a:endParaRPr lang="tr-TR" sz="2600" dirty="0">
              <a:effectLst/>
            </a:endParaRPr>
          </a:p>
          <a:p>
            <a:pPr marL="0" indent="0">
              <a:buNone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86217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253</TotalTime>
  <Words>384</Words>
  <Application>Microsoft Macintosh PowerPoint</Application>
  <PresentationFormat>Geniş ekran</PresentationFormat>
  <Paragraphs>65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Ağ Gözü</vt:lpstr>
      <vt:lpstr>EĞİTİM BİLİMİNE GİRİŞ</vt:lpstr>
      <vt:lpstr>Dersin genel içeriği,   kapsamı ve  işlenişi</vt:lpstr>
      <vt:lpstr>1. içerik</vt:lpstr>
      <vt:lpstr>2. kapsam</vt:lpstr>
      <vt:lpstr>3. işleniş</vt:lpstr>
      <vt:lpstr>DERSİN KONULARI VE  KAYNAKLARI </vt:lpstr>
      <vt:lpstr>PowerPoint Sunusu</vt:lpstr>
      <vt:lpstr>PowerPoint Sunusu</vt:lpstr>
      <vt:lpstr>KAYNAKLAR</vt:lpstr>
      <vt:lpstr>DERS İŞLEYİŞİ İLE İLGİLİ  HUSUSLAR</vt:lpstr>
      <vt:lpstr>SINAVLARLA İLGİLİ  HUSUSLAR</vt:lpstr>
      <vt:lpstr>VİZE SINAVI:  16 kASIM-24 KASIM 2019  FİNAL TARİHİ:  6 OCAK-19 OCAK 2020 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91</cp:revision>
  <dcterms:created xsi:type="dcterms:W3CDTF">2019-06-29T07:56:24Z</dcterms:created>
  <dcterms:modified xsi:type="dcterms:W3CDTF">2019-09-18T16:25:29Z</dcterms:modified>
</cp:coreProperties>
</file>