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sldIdLst>
    <p:sldId id="256" r:id="rId2"/>
    <p:sldId id="302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04" r:id="rId13"/>
    <p:sldId id="309" r:id="rId14"/>
    <p:sldId id="324" r:id="rId15"/>
    <p:sldId id="325" r:id="rId16"/>
    <p:sldId id="326" r:id="rId17"/>
    <p:sldId id="327" r:id="rId18"/>
    <p:sldId id="312" r:id="rId19"/>
    <p:sldId id="314" r:id="rId20"/>
    <p:sldId id="313" r:id="rId21"/>
    <p:sldId id="328" r:id="rId22"/>
    <p:sldId id="310" r:id="rId23"/>
    <p:sldId id="311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7" r:id="rId32"/>
    <p:sldId id="338" r:id="rId33"/>
    <p:sldId id="336" r:id="rId34"/>
    <p:sldId id="339" r:id="rId35"/>
    <p:sldId id="340" r:id="rId36"/>
    <p:sldId id="341" r:id="rId37"/>
    <p:sldId id="305" r:id="rId38"/>
    <p:sldId id="342" r:id="rId39"/>
    <p:sldId id="343" r:id="rId40"/>
    <p:sldId id="344" r:id="rId41"/>
    <p:sldId id="306" r:id="rId42"/>
    <p:sldId id="307" r:id="rId43"/>
    <p:sldId id="345" r:id="rId44"/>
    <p:sldId id="346" r:id="rId45"/>
    <p:sldId id="348" r:id="rId46"/>
    <p:sldId id="347" r:id="rId47"/>
    <p:sldId id="30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8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72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174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596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26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637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054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8382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58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250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41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25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356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247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68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584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495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515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963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025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246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72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951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297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760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3727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2696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604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488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8968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75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33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3278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8556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7251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8462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3084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849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5825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0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81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26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54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62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72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547" y="-208596"/>
            <a:ext cx="8676222" cy="3200400"/>
          </a:xfrm>
        </p:spPr>
        <p:txBody>
          <a:bodyPr>
            <a:normAutofit/>
          </a:bodyPr>
          <a:lstStyle/>
          <a:p>
            <a:r>
              <a:rPr lang="tr-TR" sz="8000" dirty="0"/>
              <a:t>EĞİTİM BİLİMİNE GİRİŞ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555585" y="625033"/>
            <a:ext cx="10764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EĞİTİM PROGRAMININ İÇERİĞİ</a:t>
            </a:r>
          </a:p>
        </p:txBody>
      </p:sp>
    </p:spTree>
    <p:extLst>
      <p:ext uri="{BB962C8B-B14F-4D97-AF65-F5344CB8AC3E}">
        <p14:creationId xmlns:p14="http://schemas.microsoft.com/office/powerpoint/2010/main" val="69698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555585" y="625033"/>
            <a:ext cx="114126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tr-TR" sz="5400" dirty="0"/>
              <a:t>ÖĞRETİM PROGRAMI</a:t>
            </a:r>
          </a:p>
          <a:p>
            <a:pPr marL="1143000" indent="-1143000" algn="ctr">
              <a:buAutoNum type="arabicPeriod"/>
            </a:pPr>
            <a:r>
              <a:rPr lang="tr-TR" sz="5400" dirty="0"/>
              <a:t>DERS PROGRAMI</a:t>
            </a:r>
          </a:p>
          <a:p>
            <a:pPr marL="1143000" indent="-1143000" algn="ctr">
              <a:buAutoNum type="arabicPeriod"/>
            </a:pPr>
            <a:r>
              <a:rPr lang="tr-TR" sz="5400" dirty="0"/>
              <a:t>DERS İÇİ VE DIŞI FAALİYETLER</a:t>
            </a:r>
          </a:p>
          <a:p>
            <a:pPr marL="1143000" indent="-1143000" algn="ctr">
              <a:buAutoNum type="arabicPeriod"/>
            </a:pPr>
            <a:r>
              <a:rPr lang="tr-TR" sz="5400" dirty="0"/>
              <a:t>YÖNTEM VE TEKNİKLER</a:t>
            </a:r>
          </a:p>
          <a:p>
            <a:pPr marL="1143000" indent="-1143000" algn="ctr">
              <a:buAutoNum type="arabicPeriod"/>
            </a:pPr>
            <a:r>
              <a:rPr lang="tr-TR" sz="5400" dirty="0"/>
              <a:t>DEĞERLENDİRME ETKİNLİKLERİ</a:t>
            </a:r>
          </a:p>
        </p:txBody>
      </p:sp>
    </p:spTree>
    <p:extLst>
      <p:ext uri="{BB962C8B-B14F-4D97-AF65-F5344CB8AC3E}">
        <p14:creationId xmlns:p14="http://schemas.microsoft.com/office/powerpoint/2010/main" val="332811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632031"/>
            <a:ext cx="11411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ÖĞRETİM PROGRAMI NEDİR?</a:t>
            </a:r>
          </a:p>
        </p:txBody>
      </p:sp>
    </p:spTree>
    <p:extLst>
      <p:ext uri="{BB962C8B-B14F-4D97-AF65-F5344CB8AC3E}">
        <p14:creationId xmlns:p14="http://schemas.microsoft.com/office/powerpoint/2010/main" val="233551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064872"/>
            <a:ext cx="114114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BİR ÖĞRETİM KADEMESİNDE BULUNAN SINIFLARDA OKUTULAN HER BİR DERS İÇİN OKUL İÇİ YA DA DIŞI ÖĞRENCİYE KAZANDIRILMASI PLANLANAN TÜM FAALİYETLERDİR. 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429440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064872"/>
            <a:ext cx="114114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AMAÇ:</a:t>
            </a:r>
          </a:p>
          <a:p>
            <a:pPr algn="ctr"/>
            <a:r>
              <a:rPr lang="tr-TR" sz="5400" dirty="0"/>
              <a:t>EĞİTİM PROGRAMINDAKİ HEDEFLERİN GERÇEKLEŞTİRİLMESİ 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141894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064872"/>
            <a:ext cx="114114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EĞİTİM PROGRAMI-ÖĞRETİM PROGRAMI FARKI:</a:t>
            </a:r>
          </a:p>
          <a:p>
            <a:pPr algn="ctr"/>
            <a:r>
              <a:rPr lang="tr-TR" sz="5400" dirty="0"/>
              <a:t>EĞİTİM P.: PLAN VE TASARI</a:t>
            </a:r>
          </a:p>
          <a:p>
            <a:pPr algn="ctr"/>
            <a:r>
              <a:rPr lang="tr-TR" sz="5400" dirty="0"/>
              <a:t>ÖĞRETİM P: UYGULAMAYA YÖNELİK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5493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064872"/>
            <a:ext cx="114114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ÖĞRETİM PROGRAMI ÇEŞİTLERİ: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“İLKOKUL PROGRAMI”, “ORTAOKUL PROGRAMI”, “LİSE PROGRAMI” </a:t>
            </a:r>
          </a:p>
        </p:txBody>
      </p:sp>
    </p:spTree>
    <p:extLst>
      <p:ext uri="{BB962C8B-B14F-4D97-AF65-F5344CB8AC3E}">
        <p14:creationId xmlns:p14="http://schemas.microsoft.com/office/powerpoint/2010/main" val="280413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06254" y="544011"/>
            <a:ext cx="114114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ÖĞRETİM PROGRAMININ İÇERİĞİ: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DERSLERİN ÖZEL AMAÇLARI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DERSLERİN ÖZEL İÇERİKLERİ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DERSLERİN SÜRELERİ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DERSLERİN DEĞERLENDİRME SÜREÇLERİ</a:t>
            </a:r>
          </a:p>
        </p:txBody>
      </p:sp>
    </p:spTree>
    <p:extLst>
      <p:ext uri="{BB962C8B-B14F-4D97-AF65-F5344CB8AC3E}">
        <p14:creationId xmlns:p14="http://schemas.microsoft.com/office/powerpoint/2010/main" val="174928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221931" y="2500132"/>
            <a:ext cx="7659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DERS PROGRAMI</a:t>
            </a:r>
          </a:p>
        </p:txBody>
      </p:sp>
    </p:spTree>
    <p:extLst>
      <p:ext uri="{BB962C8B-B14F-4D97-AF65-F5344CB8AC3E}">
        <p14:creationId xmlns:p14="http://schemas.microsoft.com/office/powerpoint/2010/main" val="337701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636608" y="1412111"/>
            <a:ext cx="1118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DERS PROGRAMI, ÖĞRETİM PROGRAMINDA YER ALAN BİR DERSİN AYRINTILI PLANLANMASIDIR.</a:t>
            </a:r>
            <a:endParaRPr lang="tr-TR" sz="102800" dirty="0"/>
          </a:p>
        </p:txBody>
      </p:sp>
    </p:spTree>
    <p:extLst>
      <p:ext uri="{BB962C8B-B14F-4D97-AF65-F5344CB8AC3E}">
        <p14:creationId xmlns:p14="http://schemas.microsoft.com/office/powerpoint/2010/main" val="17062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346706" y="2500132"/>
            <a:ext cx="3409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5. DERS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636608" y="1412111"/>
            <a:ext cx="111811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TEK BİR DERSİN AMACINI, SÜRESİNİ, UYGULAMA VE DEĞERLENDİRME ŞEKİLLERİNİ BELİRLEYEN PROGRAMDIR. </a:t>
            </a:r>
            <a:endParaRPr lang="tr-TR" sz="34400" dirty="0"/>
          </a:p>
        </p:txBody>
      </p:sp>
    </p:spTree>
    <p:extLst>
      <p:ext uri="{BB962C8B-B14F-4D97-AF65-F5344CB8AC3E}">
        <p14:creationId xmlns:p14="http://schemas.microsoft.com/office/powerpoint/2010/main" val="461032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86136" y="474562"/>
            <a:ext cx="11181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DERS PROGRAMININ İÇERİĞİ:</a:t>
            </a:r>
          </a:p>
          <a:p>
            <a:pPr marL="1143000" indent="-1143000">
              <a:buAutoNum type="arabicPeriod"/>
            </a:pPr>
            <a:r>
              <a:rPr lang="tr-TR" sz="4000" dirty="0"/>
              <a:t>HEDEF DAVRANIŞLAR İÇİN HAZIRLANMIŞ ÜNİTELER</a:t>
            </a:r>
          </a:p>
          <a:p>
            <a:pPr marL="1371600" indent="-1371600">
              <a:buAutoNum type="arabicPeriod"/>
            </a:pPr>
            <a:r>
              <a:rPr lang="tr-TR" sz="4000" dirty="0"/>
              <a:t>ÖĞRETMEN-ÖĞRENCİ ETKİLEŞİMİ</a:t>
            </a:r>
          </a:p>
          <a:p>
            <a:pPr marL="1371600" indent="-1371600">
              <a:buAutoNum type="arabicPeriod"/>
            </a:pPr>
            <a:r>
              <a:rPr lang="tr-TR" sz="4000" dirty="0"/>
              <a:t>KONUNUN İŞLEYİŞİNE UYGUN YÖNTEM VE TEKNİKLER</a:t>
            </a:r>
          </a:p>
          <a:p>
            <a:pPr marL="1371600" indent="-1371600">
              <a:buAutoNum type="arabicPeriod"/>
            </a:pPr>
            <a:r>
              <a:rPr lang="tr-TR" sz="4000" dirty="0"/>
              <a:t>KONU İÇİN GEREKLİ DERS MATERYALLERİ</a:t>
            </a:r>
          </a:p>
          <a:p>
            <a:pPr marL="1371600" indent="-1371600">
              <a:buAutoNum type="arabicPeriod"/>
            </a:pPr>
            <a:r>
              <a:rPr lang="tr-TR" sz="4000" dirty="0"/>
              <a:t>KONU İÇİN YARDIMCI MATERYALLER</a:t>
            </a:r>
          </a:p>
        </p:txBody>
      </p:sp>
    </p:spTree>
    <p:extLst>
      <p:ext uri="{BB962C8B-B14F-4D97-AF65-F5344CB8AC3E}">
        <p14:creationId xmlns:p14="http://schemas.microsoft.com/office/powerpoint/2010/main" val="1585664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064872"/>
            <a:ext cx="11411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/>
              <a:t>RESMİ PROGRAM</a:t>
            </a:r>
            <a:endParaRPr lang="tr-TR" sz="71400" dirty="0"/>
          </a:p>
        </p:txBody>
      </p:sp>
    </p:spTree>
    <p:extLst>
      <p:ext uri="{BB962C8B-B14F-4D97-AF65-F5344CB8AC3E}">
        <p14:creationId xmlns:p14="http://schemas.microsoft.com/office/powerpoint/2010/main" val="37772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064872"/>
            <a:ext cx="11411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/>
              <a:t>ÖRTÜK PROGRAM</a:t>
            </a:r>
            <a:endParaRPr lang="tr-TR" sz="85700" dirty="0"/>
          </a:p>
        </p:txBody>
      </p:sp>
    </p:spTree>
    <p:extLst>
      <p:ext uri="{BB962C8B-B14F-4D97-AF65-F5344CB8AC3E}">
        <p14:creationId xmlns:p14="http://schemas.microsoft.com/office/powerpoint/2010/main" val="365913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064872"/>
            <a:ext cx="11411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/>
              <a:t>PLANLAR</a:t>
            </a:r>
            <a:endParaRPr lang="tr-TR" sz="85700" dirty="0"/>
          </a:p>
        </p:txBody>
      </p:sp>
    </p:spTree>
    <p:extLst>
      <p:ext uri="{BB962C8B-B14F-4D97-AF65-F5344CB8AC3E}">
        <p14:creationId xmlns:p14="http://schemas.microsoft.com/office/powerpoint/2010/main" val="357796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064872"/>
            <a:ext cx="114114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/>
              <a:t>PLAN NEDİR?</a:t>
            </a:r>
          </a:p>
          <a:p>
            <a:pPr algn="ctr"/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220185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064872"/>
            <a:ext cx="114114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BİR HEDEFE ULAŞMAK İÇİN UYULMASI TASARLANAN DÜZEN VE PRENSİPLER</a:t>
            </a:r>
            <a:endParaRPr lang="tr-TR" sz="71400" dirty="0"/>
          </a:p>
        </p:txBody>
      </p:sp>
    </p:spTree>
    <p:extLst>
      <p:ext uri="{BB962C8B-B14F-4D97-AF65-F5344CB8AC3E}">
        <p14:creationId xmlns:p14="http://schemas.microsoft.com/office/powerpoint/2010/main" val="3943515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064872"/>
            <a:ext cx="11411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EĞİTİM-ÖĞRETİMDE PLAN NEDİR?</a:t>
            </a:r>
            <a:endParaRPr lang="tr-TR" sz="71400" dirty="0"/>
          </a:p>
        </p:txBody>
      </p:sp>
    </p:spTree>
    <p:extLst>
      <p:ext uri="{BB962C8B-B14F-4D97-AF65-F5344CB8AC3E}">
        <p14:creationId xmlns:p14="http://schemas.microsoft.com/office/powerpoint/2010/main" val="485700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17829" y="763930"/>
            <a:ext cx="114114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PLAN SAYESİNDE, AMAÇLARA ULAŞMAK İÇİN;</a:t>
            </a:r>
          </a:p>
          <a:p>
            <a:pPr marL="1143000" indent="-1143000" algn="ctr">
              <a:buAutoNum type="alphaUcPeriod"/>
            </a:pPr>
            <a:r>
              <a:rPr lang="tr-TR" sz="5400" dirty="0"/>
              <a:t>HANGİ İLKELERDEN,</a:t>
            </a:r>
          </a:p>
          <a:p>
            <a:pPr marL="1371600" indent="-1371600" algn="ctr">
              <a:buAutoNum type="alphaUcPeriod"/>
            </a:pPr>
            <a:r>
              <a:rPr lang="tr-TR" sz="5400" dirty="0"/>
              <a:t>HANGİ STRATEJİ, YÖNTEM VE TEKNİKLERİN KULLANILACAĞI BELİRLENİR.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276591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17829" y="763930"/>
            <a:ext cx="114114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PLAN ÇEŞİTLERİ:</a:t>
            </a:r>
          </a:p>
          <a:p>
            <a:pPr marL="914400" indent="-914400" algn="ctr">
              <a:buAutoNum type="arabicPeriod"/>
            </a:pPr>
            <a:r>
              <a:rPr lang="tr-TR" sz="5400" dirty="0"/>
              <a:t>YILLIK PLAN</a:t>
            </a:r>
          </a:p>
          <a:p>
            <a:pPr marL="914400" indent="-914400" algn="ctr">
              <a:buAutoNum type="arabicPeriod"/>
            </a:pPr>
            <a:r>
              <a:rPr lang="tr-TR" sz="5400" dirty="0"/>
              <a:t>ÜNİTE PLANI</a:t>
            </a:r>
          </a:p>
          <a:p>
            <a:pPr marL="914400" indent="-914400" algn="ctr">
              <a:buAutoNum type="arabicPeriod"/>
            </a:pPr>
            <a:r>
              <a:rPr lang="tr-TR" sz="5400" dirty="0"/>
              <a:t>GÜNLÜK PLAN</a:t>
            </a:r>
          </a:p>
        </p:txBody>
      </p:sp>
    </p:spTree>
    <p:extLst>
      <p:ext uri="{BB962C8B-B14F-4D97-AF65-F5344CB8AC3E}">
        <p14:creationId xmlns:p14="http://schemas.microsoft.com/office/powerpoint/2010/main" val="31454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27607" y="2500132"/>
            <a:ext cx="11848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EĞİTİM PROGRAMI NEDİR?</a:t>
            </a:r>
          </a:p>
        </p:txBody>
      </p:sp>
    </p:spTree>
    <p:extLst>
      <p:ext uri="{BB962C8B-B14F-4D97-AF65-F5344CB8AC3E}">
        <p14:creationId xmlns:p14="http://schemas.microsoft.com/office/powerpoint/2010/main" val="3409843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17829" y="763930"/>
            <a:ext cx="114114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tr-TR" sz="5400" dirty="0"/>
              <a:t>YILLIK PLAN: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BİR ÖĞRETİM YILI İÇİNDE YAPILACAK TÜM FAALİYETLERİN YER ALDIĞI PLANDIR.</a:t>
            </a:r>
          </a:p>
        </p:txBody>
      </p:sp>
    </p:spTree>
    <p:extLst>
      <p:ext uri="{BB962C8B-B14F-4D97-AF65-F5344CB8AC3E}">
        <p14:creationId xmlns:p14="http://schemas.microsoft.com/office/powerpoint/2010/main" val="3647575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17829" y="763930"/>
            <a:ext cx="114114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YILLIK PLAN,</a:t>
            </a:r>
          </a:p>
          <a:p>
            <a:pPr algn="ctr"/>
            <a:endParaRPr lang="tr-TR" sz="4400" dirty="0"/>
          </a:p>
          <a:p>
            <a:pPr algn="ctr"/>
            <a:r>
              <a:rPr lang="tr-TR" sz="4400" dirty="0"/>
              <a:t>ÖĞRETMENİN DERS VERMEKLE YÜKÜMLÜ OLDUĞU SINIFLARDA, MÜFREDAT PROGRAMINA GÖRE HANGİ KONULARI HANGİ SIRAYA GÖRE NE KADAR ZAMANDA VE NASIL İŞLEYECEĞİNİ GÖSTERİR.</a:t>
            </a:r>
          </a:p>
        </p:txBody>
      </p:sp>
    </p:spTree>
    <p:extLst>
      <p:ext uri="{BB962C8B-B14F-4D97-AF65-F5344CB8AC3E}">
        <p14:creationId xmlns:p14="http://schemas.microsoft.com/office/powerpoint/2010/main" val="4236606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17829" y="763930"/>
            <a:ext cx="114114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YILLIK PLAN,</a:t>
            </a:r>
          </a:p>
          <a:p>
            <a:pPr algn="ctr"/>
            <a:endParaRPr lang="tr-TR" sz="4400" dirty="0"/>
          </a:p>
          <a:p>
            <a:pPr algn="ctr"/>
            <a:r>
              <a:rPr lang="tr-TR" sz="4400" dirty="0"/>
              <a:t>HER BİR ÖĞRETİM YILI BAŞINDA İLGİLİ DERSİN ZÜMRESİ TARAFINDAN BELİRLENİR VE OKUL YÖNETİMİNCE ONAYLANIR.</a:t>
            </a:r>
          </a:p>
        </p:txBody>
      </p:sp>
    </p:spTree>
    <p:extLst>
      <p:ext uri="{BB962C8B-B14F-4D97-AF65-F5344CB8AC3E}">
        <p14:creationId xmlns:p14="http://schemas.microsoft.com/office/powerpoint/2010/main" val="1650924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44208" y="601884"/>
            <a:ext cx="1141149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YILLIK PLANIN İÇERİĞİ:</a:t>
            </a:r>
          </a:p>
          <a:p>
            <a:pPr algn="ctr"/>
            <a:endParaRPr lang="tr-TR" sz="1400" dirty="0"/>
          </a:p>
          <a:p>
            <a:pPr marL="914400" indent="-914400" algn="ctr">
              <a:buAutoNum type="alphaUcPeriod"/>
            </a:pPr>
            <a:r>
              <a:rPr lang="tr-TR" sz="4000" dirty="0"/>
              <a:t>DERS KAPSAMINDA İŞLENECEK ÜNİTELER/KONULAR</a:t>
            </a:r>
          </a:p>
          <a:p>
            <a:pPr marL="914400" indent="-914400" algn="ctr">
              <a:buAutoNum type="alphaUcPeriod"/>
            </a:pPr>
            <a:r>
              <a:rPr lang="tr-TR" sz="4000" dirty="0"/>
              <a:t>HER BİR KONU YA DA ÜNİTEDE AMAÇLANAN HEDEF DAVRANIŞLAR, </a:t>
            </a:r>
          </a:p>
          <a:p>
            <a:pPr marL="914400" indent="-914400" algn="ctr">
              <a:buAutoNum type="alphaUcPeriod"/>
            </a:pPr>
            <a:r>
              <a:rPr lang="tr-TR" sz="4000" dirty="0"/>
              <a:t>B. SÖZ KONUSU DAVRANIŞLARA ULAŞMAK İÇİN KULLANILACAK ARAÇ VE GEREÇLER, KAYNAKLAR, YÖNTEM VE TEKNİKLER.</a:t>
            </a:r>
          </a:p>
        </p:txBody>
      </p:sp>
    </p:spTree>
    <p:extLst>
      <p:ext uri="{BB962C8B-B14F-4D97-AF65-F5344CB8AC3E}">
        <p14:creationId xmlns:p14="http://schemas.microsoft.com/office/powerpoint/2010/main" val="974258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17829" y="763930"/>
            <a:ext cx="11411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2. ÜNİTE PLANI/DERS PLANI/HAFTALIK PLAN:</a:t>
            </a:r>
          </a:p>
          <a:p>
            <a:pPr algn="ctr"/>
            <a:r>
              <a:rPr lang="tr-TR" sz="4800" dirty="0"/>
              <a:t>YILLIK PLANDA BELİRLENEN ÜNİTELERDEN HER BİRİNİN İŞLENİŞİNE İLİŞKİN AYRINTILI PLAN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5261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13656" y="405115"/>
            <a:ext cx="1141149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ÜNİTE PLANININ İÇERİĞİ:</a:t>
            </a:r>
          </a:p>
          <a:p>
            <a:pPr marL="914400" indent="-914400" algn="ctr">
              <a:buAutoNum type="alphaUcPeriod"/>
            </a:pPr>
            <a:r>
              <a:rPr lang="tr-TR" sz="4400" dirty="0"/>
              <a:t>ÜNİTENİN AMACI</a:t>
            </a:r>
          </a:p>
          <a:p>
            <a:pPr marL="342900" indent="-342900" algn="ctr">
              <a:buAutoNum type="alphaUcPeriod"/>
            </a:pPr>
            <a:r>
              <a:rPr lang="tr-TR" sz="4400" dirty="0"/>
              <a:t>KULLANILACAK KAYNAKLAR</a:t>
            </a:r>
          </a:p>
          <a:p>
            <a:pPr marL="342900" indent="-342900" algn="ctr">
              <a:buAutoNum type="alphaUcPeriod"/>
            </a:pPr>
            <a:r>
              <a:rPr lang="tr-TR" sz="4400" dirty="0"/>
              <a:t>UYGULANACAK YÖNTEM VE TEKNİKLER</a:t>
            </a:r>
          </a:p>
          <a:p>
            <a:pPr marL="342900" indent="-342900" algn="ctr">
              <a:buAutoNum type="alphaUcPeriod"/>
            </a:pPr>
            <a:r>
              <a:rPr lang="tr-TR" sz="4400" dirty="0"/>
              <a:t>BAŞVURULACAK ARAÇ VE GEREÇLER</a:t>
            </a:r>
          </a:p>
          <a:p>
            <a:pPr marL="342900" indent="-342900" algn="ctr">
              <a:buAutoNum type="alphaUcPeriod"/>
            </a:pPr>
            <a:r>
              <a:rPr lang="tr-TR" sz="4400" dirty="0"/>
              <a:t>ÖLÇME VE DEĞERLENDİRME YÖNTEMİ</a:t>
            </a:r>
          </a:p>
          <a:p>
            <a:pPr marL="342900" indent="-342900" algn="ctr">
              <a:buAutoNum type="alphaUcPeriod"/>
            </a:pPr>
            <a:r>
              <a:rPr lang="tr-TR" sz="4400" dirty="0"/>
              <a:t>(VARSA) GEZİ-GÖZLEM FAALİYETLERİ</a:t>
            </a:r>
          </a:p>
          <a:p>
            <a:pPr marL="342900" indent="-342900" algn="ctr">
              <a:buAutoNum type="alphaUcPeriod"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979883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13656" y="405115"/>
            <a:ext cx="114114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3. GÜNLÜK PLAN:</a:t>
            </a:r>
          </a:p>
          <a:p>
            <a:pPr algn="ctr"/>
            <a:r>
              <a:rPr lang="tr-TR" sz="4400" dirty="0"/>
              <a:t>SINIF ÖĞRETMENLERİNİN HAZIRLADIĞI VE BİR GÜN BOYUNCA SINIFA HANGİ DERSLERİ NE KADAR SÜREYLE VE NASIL ÖĞERETECEĞİNİ GÖSTEREN PLAN.</a:t>
            </a:r>
          </a:p>
          <a:p>
            <a:pPr marL="342900" indent="-342900" algn="ctr">
              <a:buAutoNum type="alphaUcPeriod"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36873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632031"/>
            <a:ext cx="11411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MÜFREDAT PROGRAMI NEDİR?</a:t>
            </a:r>
          </a:p>
        </p:txBody>
      </p:sp>
    </p:spTree>
    <p:extLst>
      <p:ext uri="{BB962C8B-B14F-4D97-AF65-F5344CB8AC3E}">
        <p14:creationId xmlns:p14="http://schemas.microsoft.com/office/powerpoint/2010/main" val="3600282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632031"/>
            <a:ext cx="114114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ÖĞRETİM PROGRAMI İLE KISMEN AYNI KISMEN FARKLI PROGRAMDIR.</a:t>
            </a:r>
          </a:p>
        </p:txBody>
      </p:sp>
    </p:spTree>
    <p:extLst>
      <p:ext uri="{BB962C8B-B14F-4D97-AF65-F5344CB8AC3E}">
        <p14:creationId xmlns:p14="http://schemas.microsoft.com/office/powerpoint/2010/main" val="432791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48380" y="787079"/>
            <a:ext cx="114114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TEMEL FARK:</a:t>
            </a:r>
          </a:p>
          <a:p>
            <a:pPr algn="ctr"/>
            <a:r>
              <a:rPr lang="tr-TR" sz="7200" dirty="0"/>
              <a:t>MÜFREDAT PROGRAMDA SADECE DERSLER VE İÇERİKLERİ YER ALIR. </a:t>
            </a:r>
          </a:p>
        </p:txBody>
      </p:sp>
    </p:spTree>
    <p:extLst>
      <p:ext uri="{BB962C8B-B14F-4D97-AF65-F5344CB8AC3E}">
        <p14:creationId xmlns:p14="http://schemas.microsoft.com/office/powerpoint/2010/main" val="235273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544010" y="856527"/>
            <a:ext cx="107644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MİLLÎ EĞİTİMİN GENEL AMAÇLARI İLE HER BİR EĞİTİM KURUMUNUN ÖZEL AMAÇLARININ GERÇEKLEŞTİRİLMESİNE YÖNELİK TASARIM.</a:t>
            </a:r>
            <a:endParaRPr lang="tr-TR" sz="19900" dirty="0"/>
          </a:p>
        </p:txBody>
      </p:sp>
    </p:spTree>
    <p:extLst>
      <p:ext uri="{BB962C8B-B14F-4D97-AF65-F5344CB8AC3E}">
        <p14:creationId xmlns:p14="http://schemas.microsoft.com/office/powerpoint/2010/main" val="90308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48380" y="787079"/>
            <a:ext cx="114114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TEMEL FARK:</a:t>
            </a:r>
          </a:p>
          <a:p>
            <a:pPr algn="ctr"/>
            <a:r>
              <a:rPr lang="tr-TR" sz="6000" dirty="0"/>
              <a:t>ÖĞRETİM PROGRAMINDA İSE, BUNLARA İLAVE OLARAK, AMAÇLAR, İLKELER, YÖNTEMLER VE TEKNİKLER DE YER ALIR.</a:t>
            </a:r>
          </a:p>
        </p:txBody>
      </p:sp>
    </p:spTree>
    <p:extLst>
      <p:ext uri="{BB962C8B-B14F-4D97-AF65-F5344CB8AC3E}">
        <p14:creationId xmlns:p14="http://schemas.microsoft.com/office/powerpoint/2010/main" val="1096240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632031"/>
            <a:ext cx="11411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ZORUNLU EĞİTİM NEDİR?</a:t>
            </a:r>
          </a:p>
        </p:txBody>
      </p:sp>
    </p:spTree>
    <p:extLst>
      <p:ext uri="{BB962C8B-B14F-4D97-AF65-F5344CB8AC3E}">
        <p14:creationId xmlns:p14="http://schemas.microsoft.com/office/powerpoint/2010/main" val="2543651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52553" y="1632031"/>
            <a:ext cx="11411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ZORUNLU DERSLER NEDİR?</a:t>
            </a:r>
          </a:p>
        </p:txBody>
      </p:sp>
    </p:spTree>
    <p:extLst>
      <p:ext uri="{BB962C8B-B14F-4D97-AF65-F5344CB8AC3E}">
        <p14:creationId xmlns:p14="http://schemas.microsoft.com/office/powerpoint/2010/main" val="2158733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87277" y="613459"/>
            <a:ext cx="114114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BİR ÖĞRENCİNİN HER HANGİ BİR ÖĞRETİM KADEMESİNDE BAŞARILI SAYILABİLMEK İÇİN GÖRMEK ZORUNDA OLDUĞU TEMEL DERSLER</a:t>
            </a:r>
          </a:p>
        </p:txBody>
      </p:sp>
    </p:spTree>
    <p:extLst>
      <p:ext uri="{BB962C8B-B14F-4D97-AF65-F5344CB8AC3E}">
        <p14:creationId xmlns:p14="http://schemas.microsoft.com/office/powerpoint/2010/main" val="2701387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87277" y="613459"/>
            <a:ext cx="11411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ZORUNLU DERSLERİN MAHİYETİ VE HAFTALIK SAAT MİKTARI MİLLİ EĞİTİM TARAFINDAN BELİRLENİR.</a:t>
            </a:r>
          </a:p>
        </p:txBody>
      </p:sp>
    </p:spTree>
    <p:extLst>
      <p:ext uri="{BB962C8B-B14F-4D97-AF65-F5344CB8AC3E}">
        <p14:creationId xmlns:p14="http://schemas.microsoft.com/office/powerpoint/2010/main" val="4004155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87277" y="613459"/>
            <a:ext cx="11411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ZORUNLU DERSLERE AYNI KADEMEDEKİ TÜM ÖĞRENCİLERİN DEVAMI ZORUNLUDUR.</a:t>
            </a:r>
          </a:p>
        </p:txBody>
      </p:sp>
    </p:spTree>
    <p:extLst>
      <p:ext uri="{BB962C8B-B14F-4D97-AF65-F5344CB8AC3E}">
        <p14:creationId xmlns:p14="http://schemas.microsoft.com/office/powerpoint/2010/main" val="1630867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87277" y="613459"/>
            <a:ext cx="114114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ZORUNLU DERSLER, ÖĞRENCİLERE YAŞAMLARI BOYUNCA BAŞARILI OLABİLMELERİ İÇİN İHTİYAÇ DUYDUKLARI BİLGİ VE BECERİLERİ AKTARIR.</a:t>
            </a:r>
          </a:p>
        </p:txBody>
      </p:sp>
    </p:spTree>
    <p:extLst>
      <p:ext uri="{BB962C8B-B14F-4D97-AF65-F5344CB8AC3E}">
        <p14:creationId xmlns:p14="http://schemas.microsoft.com/office/powerpoint/2010/main" val="2716423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336543" y="2500132"/>
            <a:ext cx="7430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5.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331815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544010" y="856527"/>
            <a:ext cx="10764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HER BİR EĞİTİM KURUMUNUN GENEL AMACI ORTAK İSE DE ÖZEL AMACI BİRBİRİNDEN FARKLIDIR</a:t>
            </a:r>
            <a:endParaRPr lang="tr-TR" sz="34400" dirty="0"/>
          </a:p>
        </p:txBody>
      </p:sp>
    </p:spTree>
    <p:extLst>
      <p:ext uri="{BB962C8B-B14F-4D97-AF65-F5344CB8AC3E}">
        <p14:creationId xmlns:p14="http://schemas.microsoft.com/office/powerpoint/2010/main" val="198131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544010" y="856527"/>
            <a:ext cx="10764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EĞİTİM PROGRAMININ NİTELİKLERİ</a:t>
            </a:r>
            <a:endParaRPr lang="tr-TR" sz="59500" dirty="0"/>
          </a:p>
        </p:txBody>
      </p:sp>
    </p:spTree>
    <p:extLst>
      <p:ext uri="{BB962C8B-B14F-4D97-AF65-F5344CB8AC3E}">
        <p14:creationId xmlns:p14="http://schemas.microsoft.com/office/powerpoint/2010/main" val="242371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544010" y="856527"/>
            <a:ext cx="107644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1. OKULDA BİREYE KAZANDIRILMASI DÜŞÜNÜLEN ÖZELLİKLER/HEDEFLER</a:t>
            </a:r>
            <a:endParaRPr lang="tr-TR" sz="400000" dirty="0"/>
          </a:p>
        </p:txBody>
      </p:sp>
    </p:spTree>
    <p:extLst>
      <p:ext uri="{BB962C8B-B14F-4D97-AF65-F5344CB8AC3E}">
        <p14:creationId xmlns:p14="http://schemas.microsoft.com/office/powerpoint/2010/main" val="237286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544010" y="856527"/>
            <a:ext cx="107644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2. YAŞANTILAR SONUCUNDA DAVRANIŞLARDAKİ DEĞİŞMENİN DERECESİNİ ANLAMAYA YARAYACAK SINAMA DURUMLARI</a:t>
            </a:r>
          </a:p>
        </p:txBody>
      </p:sp>
    </p:spTree>
    <p:extLst>
      <p:ext uri="{BB962C8B-B14F-4D97-AF65-F5344CB8AC3E}">
        <p14:creationId xmlns:p14="http://schemas.microsoft.com/office/powerpoint/2010/main" val="146163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555585" y="625033"/>
            <a:ext cx="107644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3. SINAMA SONUCU ELDE EDİLECEK VERİLERE DAYALI OLARAK YAPILACAK DEĞERLENDİRME</a:t>
            </a:r>
          </a:p>
        </p:txBody>
      </p:sp>
    </p:spTree>
    <p:extLst>
      <p:ext uri="{BB962C8B-B14F-4D97-AF65-F5344CB8AC3E}">
        <p14:creationId xmlns:p14="http://schemas.microsoft.com/office/powerpoint/2010/main" val="4140262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1441</TotalTime>
  <Words>600</Words>
  <Application>Microsoft Macintosh PowerPoint</Application>
  <PresentationFormat>Geniş ekran</PresentationFormat>
  <Paragraphs>182</Paragraphs>
  <Slides>47</Slides>
  <Notes>46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1" baseType="lpstr">
      <vt:lpstr>Arial</vt:lpstr>
      <vt:lpstr>Calibri</vt:lpstr>
      <vt:lpstr>Century Gothic</vt:lpstr>
      <vt:lpstr>Ağ Gözü</vt:lpstr>
      <vt:lpstr>EĞİTİM BİLİMİNE GİRİŞ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208</cp:revision>
  <dcterms:created xsi:type="dcterms:W3CDTF">2019-06-29T07:56:24Z</dcterms:created>
  <dcterms:modified xsi:type="dcterms:W3CDTF">2019-10-22T19:19:54Z</dcterms:modified>
</cp:coreProperties>
</file>