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6" r:id="rId2"/>
    <p:sldId id="329" r:id="rId3"/>
    <p:sldId id="313" r:id="rId4"/>
    <p:sldId id="397" r:id="rId5"/>
    <p:sldId id="398" r:id="rId6"/>
    <p:sldId id="399" r:id="rId7"/>
    <p:sldId id="320" r:id="rId8"/>
    <p:sldId id="321" r:id="rId9"/>
    <p:sldId id="374" r:id="rId10"/>
    <p:sldId id="314" r:id="rId11"/>
    <p:sldId id="315" r:id="rId12"/>
    <p:sldId id="322" r:id="rId13"/>
    <p:sldId id="376" r:id="rId14"/>
    <p:sldId id="377" r:id="rId15"/>
    <p:sldId id="323" r:id="rId16"/>
    <p:sldId id="324" r:id="rId17"/>
    <p:sldId id="325" r:id="rId18"/>
    <p:sldId id="327" r:id="rId19"/>
    <p:sldId id="328" r:id="rId20"/>
    <p:sldId id="400" r:id="rId21"/>
    <p:sldId id="330" r:id="rId22"/>
    <p:sldId id="326" r:id="rId23"/>
    <p:sldId id="332" r:id="rId24"/>
    <p:sldId id="333" r:id="rId25"/>
    <p:sldId id="387" r:id="rId26"/>
    <p:sldId id="316" r:id="rId27"/>
    <p:sldId id="335" r:id="rId28"/>
    <p:sldId id="380" r:id="rId29"/>
    <p:sldId id="381" r:id="rId30"/>
    <p:sldId id="382" r:id="rId31"/>
    <p:sldId id="383" r:id="rId32"/>
    <p:sldId id="384" r:id="rId33"/>
    <p:sldId id="401" r:id="rId34"/>
    <p:sldId id="317" r:id="rId35"/>
    <p:sldId id="318" r:id="rId36"/>
    <p:sldId id="319" r:id="rId37"/>
    <p:sldId id="402" r:id="rId38"/>
    <p:sldId id="388" r:id="rId39"/>
    <p:sldId id="403" r:id="rId40"/>
    <p:sldId id="389" r:id="rId41"/>
    <p:sldId id="404" r:id="rId42"/>
    <p:sldId id="391" r:id="rId43"/>
    <p:sldId id="392" r:id="rId44"/>
    <p:sldId id="393" r:id="rId45"/>
    <p:sldId id="394" r:id="rId46"/>
    <p:sldId id="395" r:id="rId47"/>
    <p:sldId id="33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86450"/>
  </p:normalViewPr>
  <p:slideViewPr>
    <p:cSldViewPr snapToGrid="0" snapToObjects="1">
      <p:cViewPr varScale="1">
        <p:scale>
          <a:sx n="110" d="100"/>
          <a:sy n="110" d="100"/>
        </p:scale>
        <p:origin x="11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AAB-BA72-5047-BE8A-D517C89ED987}" type="datetimeFigureOut">
              <a:rPr lang="tr-TR" smtClean="0"/>
              <a:t>6.11.2019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B3ED-DAB4-014C-81AB-6B6BCE5518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DB3ED-DAB4-014C-81AB-6B6BCE55181C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85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48A582-558E-4A49-91F7-513A9FE84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696" y="0"/>
            <a:ext cx="8676222" cy="3200400"/>
          </a:xfrm>
        </p:spPr>
        <p:txBody>
          <a:bodyPr>
            <a:normAutofit/>
          </a:bodyPr>
          <a:lstStyle/>
          <a:p>
            <a:r>
              <a:rPr lang="tr-TR" sz="8000" dirty="0"/>
              <a:t>İslam felsefesi METİNLERİ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00EC0DD-AE1F-0F4F-B7BB-3333EEC52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DR. ÖĞR. ÜYESİ İBRAHİM AKSU</a:t>
            </a:r>
          </a:p>
        </p:txBody>
      </p:sp>
    </p:spTree>
    <p:extLst>
      <p:ext uri="{BB962C8B-B14F-4D97-AF65-F5344CB8AC3E}">
        <p14:creationId xmlns:p14="http://schemas.microsoft.com/office/powerpoint/2010/main" val="143089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2651760" y="1554480"/>
            <a:ext cx="791434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dirty="0"/>
              <a:t>NEFS NEDİR?</a:t>
            </a:r>
          </a:p>
          <a:p>
            <a:r>
              <a:rPr lang="tr-TR" sz="8800" dirty="0"/>
              <a:t>BEDEN NEDİR?</a:t>
            </a:r>
          </a:p>
        </p:txBody>
      </p:sp>
    </p:spTree>
    <p:extLst>
      <p:ext uri="{BB962C8B-B14F-4D97-AF65-F5344CB8AC3E}">
        <p14:creationId xmlns:p14="http://schemas.microsoft.com/office/powerpoint/2010/main" val="2454147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285750" y="-102870"/>
            <a:ext cx="1203579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/>
          </a:p>
          <a:p>
            <a:pPr algn="ctr"/>
            <a:r>
              <a:rPr lang="tr-TR" sz="6600" dirty="0"/>
              <a:t>NEFS TANIMI</a:t>
            </a:r>
          </a:p>
          <a:p>
            <a:pPr algn="ctr"/>
            <a:endParaRPr lang="tr-TR" sz="3600" dirty="0"/>
          </a:p>
          <a:p>
            <a:pPr algn="ctr"/>
            <a:r>
              <a:rPr lang="tr-TR" sz="6600" dirty="0"/>
              <a:t>KENDİLİĞİNDEN HAREKET EDEN VE </a:t>
            </a:r>
          </a:p>
          <a:p>
            <a:pPr algn="ctr"/>
            <a:r>
              <a:rPr lang="tr-TR" sz="6600" dirty="0"/>
              <a:t>BİRÇOK GÜCE SAHİP OLAN AKLİ/MANEVÎ CEVHER.</a:t>
            </a:r>
          </a:p>
        </p:txBody>
      </p:sp>
    </p:spTree>
    <p:extLst>
      <p:ext uri="{BB962C8B-B14F-4D97-AF65-F5344CB8AC3E}">
        <p14:creationId xmlns:p14="http://schemas.microsoft.com/office/powerpoint/2010/main" val="14371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995423" y="428263"/>
            <a:ext cx="103361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NEFSİN MAHİYETİ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CANLILIĞIN KAYNAĞI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MANEVİ  VE İLAHİ BİR CEVHERDİR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BEDENİN YÖNETİCİSİDİR</a:t>
            </a:r>
          </a:p>
          <a:p>
            <a:pPr marL="914400" indent="-914400" algn="ctr">
              <a:buAutoNum type="arabicPeriod"/>
            </a:pPr>
            <a:r>
              <a:rPr lang="tr-TR" sz="5400" dirty="0"/>
              <a:t>BEDENDEN BAĞIMSIZDIR</a:t>
            </a:r>
          </a:p>
        </p:txBody>
      </p:sp>
    </p:spTree>
    <p:extLst>
      <p:ext uri="{BB962C8B-B14F-4D97-AF65-F5344CB8AC3E}">
        <p14:creationId xmlns:p14="http://schemas.microsoft.com/office/powerpoint/2010/main" val="38625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8FE77F-CE2E-1845-B686-45BC6BF2330D}"/>
              </a:ext>
            </a:extLst>
          </p:cNvPr>
          <p:cNvSpPr txBox="1"/>
          <p:nvPr/>
        </p:nvSpPr>
        <p:spPr>
          <a:xfrm>
            <a:off x="86121" y="833378"/>
            <a:ext cx="11928265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NEFS TÜRLERİ:</a:t>
            </a:r>
          </a:p>
          <a:p>
            <a:pPr algn="ctr"/>
            <a:r>
              <a:rPr lang="tr-TR" sz="6600" dirty="0"/>
              <a:t>BİTKİSEL (NEBATÎ) NEFS</a:t>
            </a:r>
          </a:p>
          <a:p>
            <a:pPr algn="ctr"/>
            <a:r>
              <a:rPr lang="tr-TR" sz="6600" dirty="0"/>
              <a:t>HAYVANSAL (HAYVANÎ) NEFS</a:t>
            </a:r>
          </a:p>
          <a:p>
            <a:pPr algn="ctr"/>
            <a:r>
              <a:rPr lang="tr-TR" sz="6600" dirty="0"/>
              <a:t>İNSANÎ NEFS (NEFS-İ NÂTIKA)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882137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8FE77F-CE2E-1845-B686-45BC6BF2330D}"/>
              </a:ext>
            </a:extLst>
          </p:cNvPr>
          <p:cNvSpPr txBox="1"/>
          <p:nvPr/>
        </p:nvSpPr>
        <p:spPr>
          <a:xfrm>
            <a:off x="546989" y="833378"/>
            <a:ext cx="1100653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NEFSİN TÜRÜNÜ BELİRLEYEN</a:t>
            </a:r>
          </a:p>
          <a:p>
            <a:pPr algn="ctr"/>
            <a:r>
              <a:rPr lang="tr-TR" sz="6600" dirty="0"/>
              <a:t>CİSMİN MİZACIDIR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246457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324090" y="428263"/>
            <a:ext cx="126164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000" dirty="0"/>
              <a:t>NEFSİN GÜÇLERİ</a:t>
            </a:r>
          </a:p>
          <a:p>
            <a:pPr algn="ctr"/>
            <a:endParaRPr lang="tr-TR" sz="5000" dirty="0"/>
          </a:p>
          <a:p>
            <a:pPr algn="ctr"/>
            <a:r>
              <a:rPr lang="tr-TR" sz="5000" dirty="0"/>
              <a:t>CANLILIĞIN BİRİNCİ DERECE GÜÇLERİ:</a:t>
            </a:r>
          </a:p>
          <a:p>
            <a:pPr algn="ctr"/>
            <a:endParaRPr lang="tr-TR" sz="5000" dirty="0"/>
          </a:p>
          <a:p>
            <a:pPr algn="ctr"/>
            <a:r>
              <a:rPr lang="tr-TR" sz="5000" dirty="0"/>
              <a:t>BESLENME</a:t>
            </a:r>
          </a:p>
          <a:p>
            <a:pPr algn="ctr"/>
            <a:r>
              <a:rPr lang="tr-TR" sz="5000" dirty="0"/>
              <a:t>BÜYÜME </a:t>
            </a:r>
          </a:p>
          <a:p>
            <a:pPr algn="ctr"/>
            <a:r>
              <a:rPr lang="tr-TR" sz="5000" dirty="0"/>
              <a:t>ÜREME</a:t>
            </a:r>
          </a:p>
        </p:txBody>
      </p:sp>
    </p:spTree>
    <p:extLst>
      <p:ext uri="{BB962C8B-B14F-4D97-AF65-F5344CB8AC3E}">
        <p14:creationId xmlns:p14="http://schemas.microsoft.com/office/powerpoint/2010/main" val="129736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995423" y="428263"/>
            <a:ext cx="103361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BİTKİSEL NEFS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BESLENME</a:t>
            </a:r>
          </a:p>
          <a:p>
            <a:pPr algn="ctr"/>
            <a:r>
              <a:rPr lang="tr-TR" sz="5400" dirty="0"/>
              <a:t>BÜYÜME </a:t>
            </a:r>
          </a:p>
          <a:p>
            <a:pPr algn="ctr"/>
            <a:r>
              <a:rPr lang="tr-TR" sz="5400" dirty="0"/>
              <a:t>ÜREME</a:t>
            </a:r>
          </a:p>
          <a:p>
            <a:pPr algn="ctr"/>
            <a:endParaRPr lang="tr-TR" sz="5400" dirty="0"/>
          </a:p>
          <a:p>
            <a:pPr algn="ctr"/>
            <a:endParaRPr lang="tr-TR" sz="5400" dirty="0"/>
          </a:p>
        </p:txBody>
      </p:sp>
      <p:sp>
        <p:nvSpPr>
          <p:cNvPr id="4" name="Halka 3">
            <a:extLst>
              <a:ext uri="{FF2B5EF4-FFF2-40B4-BE49-F238E27FC236}">
                <a16:creationId xmlns:a16="http://schemas.microsoft.com/office/drawing/2014/main" id="{A5F27DC0-52AF-374B-9CCC-FD53A7CF58A4}"/>
              </a:ext>
            </a:extLst>
          </p:cNvPr>
          <p:cNvSpPr/>
          <p:nvPr/>
        </p:nvSpPr>
        <p:spPr>
          <a:xfrm>
            <a:off x="3252486" y="1258963"/>
            <a:ext cx="5822066" cy="4247909"/>
          </a:xfrm>
          <a:prstGeom prst="donut">
            <a:avLst>
              <a:gd name="adj" fmla="val 781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-167833" y="289367"/>
            <a:ext cx="124832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NEFSİN GÜÇLERİ</a:t>
            </a:r>
          </a:p>
          <a:p>
            <a:pPr algn="ctr"/>
            <a:r>
              <a:rPr lang="tr-TR" sz="5400" dirty="0"/>
              <a:t>CANLILIĞIN İKİNCİ DERECE GÜÇLERİ:</a:t>
            </a:r>
          </a:p>
          <a:p>
            <a:pPr algn="ctr"/>
            <a:r>
              <a:rPr lang="tr-TR" sz="5400" dirty="0"/>
              <a:t>İDRAK GÜÇLERİ</a:t>
            </a:r>
          </a:p>
          <a:p>
            <a:pPr algn="ctr"/>
            <a:endParaRPr lang="tr-TR" sz="5400" dirty="0"/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DIŞ İDRAK           İÇ İDRAK</a:t>
            </a:r>
          </a:p>
          <a:p>
            <a:pPr algn="ctr"/>
            <a:r>
              <a:rPr lang="tr-TR" sz="5400" dirty="0"/>
              <a:t>ARZU GÜCÜ</a:t>
            </a:r>
          </a:p>
        </p:txBody>
      </p:sp>
      <p:sp>
        <p:nvSpPr>
          <p:cNvPr id="5" name="Aşağı Ok 4">
            <a:extLst>
              <a:ext uri="{FF2B5EF4-FFF2-40B4-BE49-F238E27FC236}">
                <a16:creationId xmlns:a16="http://schemas.microsoft.com/office/drawing/2014/main" id="{F7E68F25-E781-2642-8A2D-B86FD8FA5539}"/>
              </a:ext>
            </a:extLst>
          </p:cNvPr>
          <p:cNvSpPr/>
          <p:nvPr/>
        </p:nvSpPr>
        <p:spPr>
          <a:xfrm>
            <a:off x="3426106" y="3032567"/>
            <a:ext cx="2187616" cy="150470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>
            <a:extLst>
              <a:ext uri="{FF2B5EF4-FFF2-40B4-BE49-F238E27FC236}">
                <a16:creationId xmlns:a16="http://schemas.microsoft.com/office/drawing/2014/main" id="{A4F3B643-34C7-E44A-B5B4-AF710C724B6D}"/>
              </a:ext>
            </a:extLst>
          </p:cNvPr>
          <p:cNvSpPr/>
          <p:nvPr/>
        </p:nvSpPr>
        <p:spPr>
          <a:xfrm>
            <a:off x="7685590" y="3032567"/>
            <a:ext cx="1840375" cy="125006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>
            <a:extLst>
              <a:ext uri="{FF2B5EF4-FFF2-40B4-BE49-F238E27FC236}">
                <a16:creationId xmlns:a16="http://schemas.microsoft.com/office/drawing/2014/main" id="{3503FEB6-FA81-2E44-BB0D-27C668D70D3F}"/>
              </a:ext>
            </a:extLst>
          </p:cNvPr>
          <p:cNvSpPr/>
          <p:nvPr/>
        </p:nvSpPr>
        <p:spPr>
          <a:xfrm>
            <a:off x="6163520" y="2928395"/>
            <a:ext cx="486136" cy="2442258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32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937550" y="1331089"/>
            <a:ext cx="10336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DIŞ İDRAK GÜÇLERİ:</a:t>
            </a:r>
          </a:p>
          <a:p>
            <a:pPr algn="ctr"/>
            <a:r>
              <a:rPr lang="tr-TR" sz="5400" dirty="0"/>
              <a:t>BEŞ DUYU </a:t>
            </a:r>
          </a:p>
          <a:p>
            <a:pPr algn="ctr"/>
            <a:r>
              <a:rPr lang="tr-TR" sz="5400" dirty="0"/>
              <a:t>(EL-HAVÂSSU’L-HAMSE)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594074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937550" y="1331089"/>
            <a:ext cx="103361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İÇ İDRAK GÜÇLERİ:</a:t>
            </a:r>
          </a:p>
          <a:p>
            <a:pPr algn="ctr"/>
            <a:r>
              <a:rPr lang="tr-TR" sz="5400" dirty="0"/>
              <a:t>ORTAK DUYU</a:t>
            </a:r>
          </a:p>
          <a:p>
            <a:pPr algn="ctr"/>
            <a:r>
              <a:rPr lang="tr-TR" sz="5400" dirty="0"/>
              <a:t>HAYAL/MUSAVVİRE</a:t>
            </a:r>
          </a:p>
          <a:p>
            <a:pPr algn="ctr"/>
            <a:r>
              <a:rPr lang="tr-TR" sz="5400" dirty="0"/>
              <a:t>VEHİM</a:t>
            </a:r>
          </a:p>
          <a:p>
            <a:pPr algn="ctr"/>
            <a:r>
              <a:rPr lang="tr-TR" sz="5400" dirty="0"/>
              <a:t>HAFIZA</a:t>
            </a:r>
          </a:p>
          <a:p>
            <a:pPr algn="ctr"/>
            <a:r>
              <a:rPr lang="tr-TR" sz="5400" dirty="0"/>
              <a:t>MÜTEHAYYİLE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55692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algn="ctr"/>
            <a:r>
              <a:rPr lang="tr-TR" sz="8000" dirty="0"/>
              <a:t>PSİKOLOJİ</a:t>
            </a:r>
          </a:p>
          <a:p>
            <a:pPr algn="ctr"/>
            <a:r>
              <a:rPr lang="tr-TR" sz="8000" dirty="0"/>
              <a:t>NEFS VE AKIL</a:t>
            </a:r>
            <a:endParaRPr lang="tr-TR" sz="255800" dirty="0"/>
          </a:p>
        </p:txBody>
      </p:sp>
    </p:spTree>
    <p:extLst>
      <p:ext uri="{BB962C8B-B14F-4D97-AF65-F5344CB8AC3E}">
        <p14:creationId xmlns:p14="http://schemas.microsoft.com/office/powerpoint/2010/main" val="44613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937550" y="1331089"/>
            <a:ext cx="10336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ARZU GÜCÜ (EL-KUVVETU’N-NÜZÛ‘İYYE):</a:t>
            </a:r>
          </a:p>
          <a:p>
            <a:pPr algn="ctr"/>
            <a:r>
              <a:rPr lang="tr-TR" sz="5400" dirty="0"/>
              <a:t>CANLIYI MEKANDA HAREKET ETTİREN GÜÇ</a:t>
            </a:r>
          </a:p>
          <a:p>
            <a:pPr algn="ctr"/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2099694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157469" y="462988"/>
            <a:ext cx="103361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ARZU GÜCÜNÜN TEZAHÜRLERİ:</a:t>
            </a:r>
          </a:p>
          <a:p>
            <a:pPr algn="ctr"/>
            <a:endParaRPr lang="tr-TR" sz="5400" dirty="0"/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ŞEHVET                  GAZAP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İHTİYAR/İRADE</a:t>
            </a:r>
          </a:p>
        </p:txBody>
      </p:sp>
      <p:sp>
        <p:nvSpPr>
          <p:cNvPr id="3" name="Aşağı Ok 2">
            <a:extLst>
              <a:ext uri="{FF2B5EF4-FFF2-40B4-BE49-F238E27FC236}">
                <a16:creationId xmlns:a16="http://schemas.microsoft.com/office/drawing/2014/main" id="{70325BC8-5983-CF47-9FCE-0EA0AE5DDBDD}"/>
              </a:ext>
            </a:extLst>
          </p:cNvPr>
          <p:cNvSpPr/>
          <p:nvPr/>
        </p:nvSpPr>
        <p:spPr>
          <a:xfrm>
            <a:off x="2905246" y="1377387"/>
            <a:ext cx="416688" cy="160888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>
            <a:extLst>
              <a:ext uri="{FF2B5EF4-FFF2-40B4-BE49-F238E27FC236}">
                <a16:creationId xmlns:a16="http://schemas.microsoft.com/office/drawing/2014/main" id="{463DC6D1-23EE-8A40-9C7D-53280082D702}"/>
              </a:ext>
            </a:extLst>
          </p:cNvPr>
          <p:cNvSpPr/>
          <p:nvPr/>
        </p:nvSpPr>
        <p:spPr>
          <a:xfrm>
            <a:off x="8775540" y="1393263"/>
            <a:ext cx="416688" cy="160888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>
            <a:extLst>
              <a:ext uri="{FF2B5EF4-FFF2-40B4-BE49-F238E27FC236}">
                <a16:creationId xmlns:a16="http://schemas.microsoft.com/office/drawing/2014/main" id="{9712B19C-C083-204E-93FA-31CA0CF99057}"/>
              </a:ext>
            </a:extLst>
          </p:cNvPr>
          <p:cNvSpPr/>
          <p:nvPr/>
        </p:nvSpPr>
        <p:spPr>
          <a:xfrm>
            <a:off x="5914663" y="1273215"/>
            <a:ext cx="509286" cy="326406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078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018573" y="1139211"/>
            <a:ext cx="10336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5400" dirty="0"/>
          </a:p>
          <a:p>
            <a:pPr algn="ctr"/>
            <a:r>
              <a:rPr lang="tr-TR" sz="5400" dirty="0"/>
              <a:t>İDRAK GÜÇLERİ</a:t>
            </a:r>
          </a:p>
          <a:p>
            <a:pPr algn="ctr"/>
            <a:endParaRPr lang="tr-TR" sz="5400" dirty="0"/>
          </a:p>
          <a:p>
            <a:pPr algn="ctr"/>
            <a:r>
              <a:rPr lang="tr-TR" sz="5400" dirty="0"/>
              <a:t>DIŞ İDRAK           İÇ İDRAK</a:t>
            </a:r>
          </a:p>
          <a:p>
            <a:pPr algn="ctr"/>
            <a:r>
              <a:rPr lang="tr-TR" sz="5400" dirty="0"/>
              <a:t>ARZU</a:t>
            </a:r>
          </a:p>
        </p:txBody>
      </p:sp>
      <p:sp>
        <p:nvSpPr>
          <p:cNvPr id="3" name="Aşağı Ok 2">
            <a:extLst>
              <a:ext uri="{FF2B5EF4-FFF2-40B4-BE49-F238E27FC236}">
                <a16:creationId xmlns:a16="http://schemas.microsoft.com/office/drawing/2014/main" id="{44993A66-C8B9-9341-9F76-196C3674BCBA}"/>
              </a:ext>
            </a:extLst>
          </p:cNvPr>
          <p:cNvSpPr/>
          <p:nvPr/>
        </p:nvSpPr>
        <p:spPr>
          <a:xfrm>
            <a:off x="4027990" y="2935076"/>
            <a:ext cx="520861" cy="7109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>
            <a:extLst>
              <a:ext uri="{FF2B5EF4-FFF2-40B4-BE49-F238E27FC236}">
                <a16:creationId xmlns:a16="http://schemas.microsoft.com/office/drawing/2014/main" id="{D0AAB776-3601-C845-B727-6AFB2C13E7EF}"/>
              </a:ext>
            </a:extLst>
          </p:cNvPr>
          <p:cNvSpPr/>
          <p:nvPr/>
        </p:nvSpPr>
        <p:spPr>
          <a:xfrm>
            <a:off x="7951808" y="2935075"/>
            <a:ext cx="428263" cy="710949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Halka 6">
            <a:extLst>
              <a:ext uri="{FF2B5EF4-FFF2-40B4-BE49-F238E27FC236}">
                <a16:creationId xmlns:a16="http://schemas.microsoft.com/office/drawing/2014/main" id="{582D30FB-FF8B-6548-8D24-85F1B1B94460}"/>
              </a:ext>
            </a:extLst>
          </p:cNvPr>
          <p:cNvSpPr/>
          <p:nvPr/>
        </p:nvSpPr>
        <p:spPr>
          <a:xfrm>
            <a:off x="3032567" y="1504709"/>
            <a:ext cx="428263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Halka 7">
            <a:extLst>
              <a:ext uri="{FF2B5EF4-FFF2-40B4-BE49-F238E27FC236}">
                <a16:creationId xmlns:a16="http://schemas.microsoft.com/office/drawing/2014/main" id="{A3698B6B-6573-4A4E-A9B7-F46CB6F4B638}"/>
              </a:ext>
            </a:extLst>
          </p:cNvPr>
          <p:cNvSpPr/>
          <p:nvPr/>
        </p:nvSpPr>
        <p:spPr>
          <a:xfrm>
            <a:off x="1267428" y="1074655"/>
            <a:ext cx="9838481" cy="4745620"/>
          </a:xfrm>
          <a:prstGeom prst="donut">
            <a:avLst>
              <a:gd name="adj" fmla="val 76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08579FD-CB8B-9547-A367-8E01B2F9A7DF}"/>
              </a:ext>
            </a:extLst>
          </p:cNvPr>
          <p:cNvSpPr txBox="1"/>
          <p:nvPr/>
        </p:nvSpPr>
        <p:spPr>
          <a:xfrm>
            <a:off x="4133060" y="229704"/>
            <a:ext cx="4107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400" dirty="0"/>
              <a:t>HAYVANİ NEFS</a:t>
            </a:r>
          </a:p>
        </p:txBody>
      </p:sp>
      <p:sp>
        <p:nvSpPr>
          <p:cNvPr id="10" name="Aşağı Ok 9">
            <a:extLst>
              <a:ext uri="{FF2B5EF4-FFF2-40B4-BE49-F238E27FC236}">
                <a16:creationId xmlns:a16="http://schemas.microsoft.com/office/drawing/2014/main" id="{28CFB773-887A-934D-B6B3-3C18D8EBF76C}"/>
              </a:ext>
            </a:extLst>
          </p:cNvPr>
          <p:cNvSpPr/>
          <p:nvPr/>
        </p:nvSpPr>
        <p:spPr>
          <a:xfrm>
            <a:off x="6065134" y="2835797"/>
            <a:ext cx="428263" cy="159730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571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821802" y="729205"/>
            <a:ext cx="11250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NEFSİN GÜÇLERİ</a:t>
            </a:r>
          </a:p>
          <a:p>
            <a:pPr algn="ctr"/>
            <a:endParaRPr lang="tr-TR" sz="4800" dirty="0"/>
          </a:p>
          <a:p>
            <a:pPr algn="ctr"/>
            <a:r>
              <a:rPr lang="tr-TR" sz="4800" dirty="0"/>
              <a:t>CANLILIĞIN ÜÇÜNCÜ DERECE GÜÇLERİ:</a:t>
            </a:r>
          </a:p>
          <a:p>
            <a:pPr algn="ctr"/>
            <a:endParaRPr lang="tr-TR" sz="4800" dirty="0"/>
          </a:p>
          <a:p>
            <a:pPr algn="ctr"/>
            <a:r>
              <a:rPr lang="tr-TR" sz="4800" dirty="0"/>
              <a:t>   AKIL</a:t>
            </a:r>
          </a:p>
        </p:txBody>
      </p:sp>
    </p:spTree>
    <p:extLst>
      <p:ext uri="{BB962C8B-B14F-4D97-AF65-F5344CB8AC3E}">
        <p14:creationId xmlns:p14="http://schemas.microsoft.com/office/powerpoint/2010/main" val="722003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821802" y="729205"/>
            <a:ext cx="11250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AKIL İLE İNSAN;</a:t>
            </a:r>
          </a:p>
          <a:p>
            <a:pPr algn="ctr"/>
            <a:r>
              <a:rPr lang="tr-TR" sz="4800" dirty="0"/>
              <a:t>İNSAN OLUR</a:t>
            </a:r>
          </a:p>
          <a:p>
            <a:pPr algn="ctr"/>
            <a:r>
              <a:rPr lang="tr-TR" sz="4800" dirty="0"/>
              <a:t>KÜLLİ KAVRAMLARI EDİNİR</a:t>
            </a:r>
          </a:p>
          <a:p>
            <a:pPr algn="ctr"/>
            <a:r>
              <a:rPr lang="tr-TR" sz="4800" dirty="0"/>
              <a:t>METAFİZİK HAKİKATLERE ERİŞİR</a:t>
            </a:r>
          </a:p>
          <a:p>
            <a:pPr algn="ctr"/>
            <a:r>
              <a:rPr lang="tr-TR" sz="4800" dirty="0"/>
              <a:t>YETKİNLEŞİR</a:t>
            </a:r>
          </a:p>
          <a:p>
            <a:pPr algn="ctr"/>
            <a:r>
              <a:rPr lang="tr-TR" sz="4800" dirty="0"/>
              <a:t>MUTLU OLUR</a:t>
            </a:r>
          </a:p>
        </p:txBody>
      </p:sp>
    </p:spTree>
    <p:extLst>
      <p:ext uri="{BB962C8B-B14F-4D97-AF65-F5344CB8AC3E}">
        <p14:creationId xmlns:p14="http://schemas.microsoft.com/office/powerpoint/2010/main" val="4105197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algn="ctr"/>
            <a:r>
              <a:rPr lang="tr-TR" sz="8000" dirty="0"/>
              <a:t>İNSANİ NEFS: </a:t>
            </a:r>
          </a:p>
          <a:p>
            <a:pPr algn="ctr"/>
            <a:r>
              <a:rPr lang="tr-TR" sz="8000" dirty="0"/>
              <a:t>DÜŞÜNEN KISIM</a:t>
            </a:r>
          </a:p>
          <a:p>
            <a:pPr algn="ctr"/>
            <a:r>
              <a:rPr lang="tr-TR" sz="8000" dirty="0"/>
              <a:t>DÜŞÜNMEYEN KISIM</a:t>
            </a:r>
            <a:endParaRPr lang="tr-TR" sz="255800" dirty="0"/>
          </a:p>
        </p:txBody>
      </p:sp>
    </p:spTree>
    <p:extLst>
      <p:ext uri="{BB962C8B-B14F-4D97-AF65-F5344CB8AC3E}">
        <p14:creationId xmlns:p14="http://schemas.microsoft.com/office/powerpoint/2010/main" val="1037065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285750" y="-102870"/>
            <a:ext cx="120357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/>
          </a:p>
          <a:p>
            <a:pPr algn="ctr"/>
            <a:r>
              <a:rPr lang="tr-TR" sz="6600" dirty="0"/>
              <a:t>DÜŞÜNEN KISIM:</a:t>
            </a:r>
          </a:p>
          <a:p>
            <a:pPr algn="ctr"/>
            <a:endParaRPr lang="tr-TR" sz="3600" dirty="0"/>
          </a:p>
          <a:p>
            <a:pPr algn="ctr"/>
            <a:r>
              <a:rPr lang="tr-TR" sz="6600" dirty="0"/>
              <a:t>AKIL KUVVETİ</a:t>
            </a:r>
          </a:p>
        </p:txBody>
      </p:sp>
    </p:spTree>
    <p:extLst>
      <p:ext uri="{BB962C8B-B14F-4D97-AF65-F5344CB8AC3E}">
        <p14:creationId xmlns:p14="http://schemas.microsoft.com/office/powerpoint/2010/main" val="248329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DA0ED8B-F40E-D242-BE98-0DF71B607A66}"/>
              </a:ext>
            </a:extLst>
          </p:cNvPr>
          <p:cNvSpPr txBox="1"/>
          <p:nvPr/>
        </p:nvSpPr>
        <p:spPr>
          <a:xfrm>
            <a:off x="1955268" y="2025569"/>
            <a:ext cx="81467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800" dirty="0"/>
              <a:t>AKIL</a:t>
            </a:r>
          </a:p>
          <a:p>
            <a:pPr algn="ctr"/>
            <a:endParaRPr lang="tr-TR" sz="4800" dirty="0"/>
          </a:p>
          <a:p>
            <a:pPr algn="ctr"/>
            <a:r>
              <a:rPr lang="tr-TR" sz="4800" dirty="0"/>
              <a:t>AMELİ AKIL      NAZARİ AKIL</a:t>
            </a:r>
          </a:p>
        </p:txBody>
      </p:sp>
      <p:sp>
        <p:nvSpPr>
          <p:cNvPr id="3" name="Aşağı Ok 2">
            <a:extLst>
              <a:ext uri="{FF2B5EF4-FFF2-40B4-BE49-F238E27FC236}">
                <a16:creationId xmlns:a16="http://schemas.microsoft.com/office/drawing/2014/main" id="{01F80FC3-4793-F048-A63B-9689C6B2E68D}"/>
              </a:ext>
            </a:extLst>
          </p:cNvPr>
          <p:cNvSpPr/>
          <p:nvPr/>
        </p:nvSpPr>
        <p:spPr>
          <a:xfrm>
            <a:off x="4016415" y="2766349"/>
            <a:ext cx="1088020" cy="82180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>
            <a:extLst>
              <a:ext uri="{FF2B5EF4-FFF2-40B4-BE49-F238E27FC236}">
                <a16:creationId xmlns:a16="http://schemas.microsoft.com/office/drawing/2014/main" id="{E460A21B-B89A-4245-93B2-427752B5C91C}"/>
              </a:ext>
            </a:extLst>
          </p:cNvPr>
          <p:cNvSpPr/>
          <p:nvPr/>
        </p:nvSpPr>
        <p:spPr>
          <a:xfrm>
            <a:off x="7059232" y="2766348"/>
            <a:ext cx="1088020" cy="82180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Halka 4">
            <a:extLst>
              <a:ext uri="{FF2B5EF4-FFF2-40B4-BE49-F238E27FC236}">
                <a16:creationId xmlns:a16="http://schemas.microsoft.com/office/drawing/2014/main" id="{F4BF721F-8911-E241-8F0E-D2D54F8167AB}"/>
              </a:ext>
            </a:extLst>
          </p:cNvPr>
          <p:cNvSpPr/>
          <p:nvPr/>
        </p:nvSpPr>
        <p:spPr>
          <a:xfrm>
            <a:off x="837412" y="1770926"/>
            <a:ext cx="10382491" cy="3368233"/>
          </a:xfrm>
          <a:prstGeom prst="donut">
            <a:avLst>
              <a:gd name="adj" fmla="val 919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37792C-1D61-9948-A9E4-DF6E65E4E18C}"/>
              </a:ext>
            </a:extLst>
          </p:cNvPr>
          <p:cNvSpPr txBox="1"/>
          <p:nvPr/>
        </p:nvSpPr>
        <p:spPr>
          <a:xfrm>
            <a:off x="3959019" y="783109"/>
            <a:ext cx="41392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İNSANİ NEFS</a:t>
            </a:r>
          </a:p>
        </p:txBody>
      </p:sp>
    </p:spTree>
    <p:extLst>
      <p:ext uri="{BB962C8B-B14F-4D97-AF65-F5344CB8AC3E}">
        <p14:creationId xmlns:p14="http://schemas.microsoft.com/office/powerpoint/2010/main" val="3206928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8FE77F-CE2E-1845-B686-45BC6BF2330D}"/>
              </a:ext>
            </a:extLst>
          </p:cNvPr>
          <p:cNvSpPr txBox="1"/>
          <p:nvPr/>
        </p:nvSpPr>
        <p:spPr>
          <a:xfrm>
            <a:off x="0" y="312517"/>
            <a:ext cx="1191390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AKLIN KISIMLARI: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EYLEM GÜCÜ (EL-KUVVETU’L-ÂMİLE)</a:t>
            </a:r>
          </a:p>
          <a:p>
            <a:pPr marL="1143000" indent="-1143000" algn="ctr">
              <a:buAutoNum type="arabicPeriod"/>
            </a:pPr>
            <a:r>
              <a:rPr lang="tr-TR" sz="6600" dirty="0"/>
              <a:t>BİLME GÜCÜ </a:t>
            </a:r>
          </a:p>
          <a:p>
            <a:pPr algn="ctr"/>
            <a:r>
              <a:rPr lang="tr-TR" sz="6600" dirty="0"/>
              <a:t>(EL-KUVVETU’L-ÂLİME)</a:t>
            </a:r>
          </a:p>
          <a:p>
            <a:pPr algn="ctr"/>
            <a:endParaRPr lang="tr-TR" sz="6600" dirty="0"/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324250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8FE77F-CE2E-1845-B686-45BC6BF2330D}"/>
              </a:ext>
            </a:extLst>
          </p:cNvPr>
          <p:cNvSpPr txBox="1"/>
          <p:nvPr/>
        </p:nvSpPr>
        <p:spPr>
          <a:xfrm>
            <a:off x="0" y="312517"/>
            <a:ext cx="1191390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tr-TR" sz="6600" dirty="0"/>
              <a:t>EYLEM GÜCÜ (EL-KUVVETU’L-ÂMİLE)</a:t>
            </a:r>
          </a:p>
          <a:p>
            <a:pPr algn="ctr"/>
            <a:r>
              <a:rPr lang="tr-TR" sz="6600" dirty="0"/>
              <a:t>(PRATİK AKIL / EL-AKLU’L-‘AMELÎ)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91225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2983230" y="2617470"/>
            <a:ext cx="68916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dirty="0"/>
              <a:t>İLMU’N-NEFS</a:t>
            </a:r>
          </a:p>
        </p:txBody>
      </p:sp>
    </p:spTree>
    <p:extLst>
      <p:ext uri="{BB962C8B-B14F-4D97-AF65-F5344CB8AC3E}">
        <p14:creationId xmlns:p14="http://schemas.microsoft.com/office/powerpoint/2010/main" val="288707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8FE77F-CE2E-1845-B686-45BC6BF2330D}"/>
              </a:ext>
            </a:extLst>
          </p:cNvPr>
          <p:cNvSpPr txBox="1"/>
          <p:nvPr/>
        </p:nvSpPr>
        <p:spPr>
          <a:xfrm>
            <a:off x="0" y="312517"/>
            <a:ext cx="11913907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lphaUcPeriod"/>
            </a:pPr>
            <a:r>
              <a:rPr lang="tr-TR" sz="6600" dirty="0"/>
              <a:t>BEDENİN HAREKETİNİN İLKESİDİR</a:t>
            </a:r>
          </a:p>
          <a:p>
            <a:pPr marL="1143000" indent="-1143000" algn="ctr">
              <a:buAutoNum type="alphaUcPeriod"/>
            </a:pPr>
            <a:r>
              <a:rPr lang="tr-TR" sz="6600" dirty="0"/>
              <a:t>BEDENÎ GÜÇLER ÜZERİNDE YÖNETİCİDİR.</a:t>
            </a:r>
          </a:p>
          <a:p>
            <a:pPr marL="1143000" indent="-1143000" algn="ctr">
              <a:buAutoNum type="alphaUcPeriod"/>
            </a:pPr>
            <a:r>
              <a:rPr lang="tr-TR" sz="6600" dirty="0"/>
              <a:t>ERDEMLERİN ELDE EDİLMESİNİN İLKESİDİR</a:t>
            </a:r>
          </a:p>
          <a:p>
            <a:pPr algn="ctr"/>
            <a:endParaRPr lang="tr-TR" sz="6600" dirty="0"/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1322973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8FE77F-CE2E-1845-B686-45BC6BF2330D}"/>
              </a:ext>
            </a:extLst>
          </p:cNvPr>
          <p:cNvSpPr txBox="1"/>
          <p:nvPr/>
        </p:nvSpPr>
        <p:spPr>
          <a:xfrm>
            <a:off x="0" y="312517"/>
            <a:ext cx="119139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dirty="0"/>
              <a:t>2. BİLME GÜCÜ (EL-KUVVETU’L-ÂLİME)</a:t>
            </a:r>
          </a:p>
          <a:p>
            <a:pPr algn="ctr"/>
            <a:r>
              <a:rPr lang="tr-TR" sz="6600" dirty="0"/>
              <a:t>(TEORİK AKIL / EL-AKLU’N-NAZARÎ)</a:t>
            </a:r>
          </a:p>
          <a:p>
            <a:pPr algn="ctr"/>
            <a:endParaRPr lang="tr-TR" sz="6600" dirty="0"/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4249697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8FE77F-CE2E-1845-B686-45BC6BF2330D}"/>
              </a:ext>
            </a:extLst>
          </p:cNvPr>
          <p:cNvSpPr txBox="1"/>
          <p:nvPr/>
        </p:nvSpPr>
        <p:spPr>
          <a:xfrm>
            <a:off x="-401443" y="401727"/>
            <a:ext cx="1191390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AutoNum type="alphaUcPeriod"/>
            </a:pPr>
            <a:r>
              <a:rPr lang="tr-TR" sz="5200" dirty="0"/>
              <a:t>İNSANIN AY-ÜSTÜ/ULVÎ ALEMLE İLİŞKİSİNİ SAĞLAR</a:t>
            </a:r>
          </a:p>
          <a:p>
            <a:pPr marL="1143000" indent="-1143000" algn="ctr">
              <a:buAutoNum type="alphaUcPeriod"/>
            </a:pPr>
            <a:r>
              <a:rPr lang="tr-TR" sz="5200" dirty="0"/>
              <a:t>İNSANA MADDEDEN SOYUTLANMIŞ  TÜMEL SURETLERİ KAZANDIRIR</a:t>
            </a:r>
          </a:p>
          <a:p>
            <a:pPr marL="1143000" indent="-1143000" algn="ctr">
              <a:buAutoNum type="alphaUcPeriod"/>
            </a:pPr>
            <a:r>
              <a:rPr lang="tr-TR" sz="5200" dirty="0"/>
              <a:t>İNSANI EN YÜCE BİLGİ ALANI OLAN METAFİZİK BİLGİYE ERİŞTİRİR.</a:t>
            </a:r>
          </a:p>
          <a:p>
            <a:pPr algn="ctr"/>
            <a:endParaRPr lang="tr-TR" sz="5200" dirty="0"/>
          </a:p>
          <a:p>
            <a:pPr algn="ctr"/>
            <a:endParaRPr lang="tr-TR" sz="5200" dirty="0"/>
          </a:p>
        </p:txBody>
      </p:sp>
    </p:spTree>
    <p:extLst>
      <p:ext uri="{BB962C8B-B14F-4D97-AF65-F5344CB8AC3E}">
        <p14:creationId xmlns:p14="http://schemas.microsoft.com/office/powerpoint/2010/main" val="363831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320474" y="904128"/>
            <a:ext cx="1203579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/>
          </a:p>
          <a:p>
            <a:pPr algn="ctr"/>
            <a:r>
              <a:rPr lang="tr-TR" sz="6600" dirty="0"/>
              <a:t>DÜŞÜNMEYEN KISIM:</a:t>
            </a:r>
          </a:p>
          <a:p>
            <a:pPr algn="ctr"/>
            <a:endParaRPr lang="tr-TR" sz="3600" dirty="0"/>
          </a:p>
          <a:p>
            <a:pPr algn="ctr"/>
            <a:r>
              <a:rPr lang="tr-TR" sz="6600" dirty="0"/>
              <a:t>ARZU KUVVETİ </a:t>
            </a:r>
          </a:p>
          <a:p>
            <a:pPr algn="ctr"/>
            <a:r>
              <a:rPr lang="tr-TR" sz="6600" dirty="0"/>
              <a:t>(ŞEHVET VE GAZAP)</a:t>
            </a:r>
          </a:p>
        </p:txBody>
      </p:sp>
    </p:spTree>
    <p:extLst>
      <p:ext uri="{BB962C8B-B14F-4D97-AF65-F5344CB8AC3E}">
        <p14:creationId xmlns:p14="http://schemas.microsoft.com/office/powerpoint/2010/main" val="3869764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0" y="-102870"/>
            <a:ext cx="123215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/>
          </a:p>
          <a:p>
            <a:pPr algn="ctr"/>
            <a:r>
              <a:rPr lang="tr-TR" sz="6600" dirty="0"/>
              <a:t>İNSANİ NEFSİN KUVVETLERİNİN </a:t>
            </a:r>
          </a:p>
          <a:p>
            <a:pPr algn="ctr"/>
            <a:r>
              <a:rPr lang="tr-TR" sz="6600" dirty="0"/>
              <a:t>İŞLEVLERİ</a:t>
            </a:r>
          </a:p>
          <a:p>
            <a:pPr algn="ctr"/>
            <a:endParaRPr lang="tr-TR" sz="3600" dirty="0"/>
          </a:p>
          <a:p>
            <a:pPr algn="ctr"/>
            <a:endParaRPr lang="tr-TR" sz="3600" dirty="0"/>
          </a:p>
          <a:p>
            <a:pPr marL="1143000" indent="-1143000" algn="ctr">
              <a:buAutoNum type="arabicPeriod"/>
            </a:pPr>
            <a:r>
              <a:rPr lang="tr-TR" sz="6600" dirty="0"/>
              <a:t>BİLİŞSEL İHTİYAÇLARI </a:t>
            </a:r>
          </a:p>
          <a:p>
            <a:pPr algn="ctr"/>
            <a:r>
              <a:rPr lang="tr-TR" sz="6600" dirty="0"/>
              <a:t>GİDERMEK</a:t>
            </a:r>
          </a:p>
        </p:txBody>
      </p:sp>
    </p:spTree>
    <p:extLst>
      <p:ext uri="{BB962C8B-B14F-4D97-AF65-F5344CB8AC3E}">
        <p14:creationId xmlns:p14="http://schemas.microsoft.com/office/powerpoint/2010/main" val="421735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285750" y="-102870"/>
            <a:ext cx="120357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/>
          </a:p>
          <a:p>
            <a:pPr algn="ctr"/>
            <a:endParaRPr lang="tr-TR" sz="3600" dirty="0"/>
          </a:p>
          <a:p>
            <a:pPr algn="ctr"/>
            <a:endParaRPr lang="tr-TR" sz="4000" dirty="0"/>
          </a:p>
          <a:p>
            <a:pPr algn="ctr"/>
            <a:r>
              <a:rPr lang="tr-TR" sz="6600" dirty="0"/>
              <a:t>2. DUYGU ÜRETMEK</a:t>
            </a:r>
          </a:p>
        </p:txBody>
      </p:sp>
    </p:spTree>
    <p:extLst>
      <p:ext uri="{BB962C8B-B14F-4D97-AF65-F5344CB8AC3E}">
        <p14:creationId xmlns:p14="http://schemas.microsoft.com/office/powerpoint/2010/main" val="2010962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285750" y="-102870"/>
            <a:ext cx="120357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dirty="0"/>
          </a:p>
          <a:p>
            <a:pPr algn="ctr"/>
            <a:endParaRPr lang="tr-TR" sz="3600" dirty="0"/>
          </a:p>
          <a:p>
            <a:pPr algn="ctr"/>
            <a:endParaRPr lang="tr-TR" sz="4000" dirty="0"/>
          </a:p>
          <a:p>
            <a:pPr algn="ctr"/>
            <a:r>
              <a:rPr lang="tr-TR" sz="6600" dirty="0"/>
              <a:t>3. HUY ÜRETMEK</a:t>
            </a:r>
          </a:p>
        </p:txBody>
      </p:sp>
    </p:spTree>
    <p:extLst>
      <p:ext uri="{BB962C8B-B14F-4D97-AF65-F5344CB8AC3E}">
        <p14:creationId xmlns:p14="http://schemas.microsoft.com/office/powerpoint/2010/main" val="2561246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algn="ctr"/>
            <a:r>
              <a:rPr lang="tr-TR" sz="8000" dirty="0"/>
              <a:t>İNSANIN NİHAİ GAYESİ:</a:t>
            </a:r>
          </a:p>
          <a:p>
            <a:pPr algn="ctr"/>
            <a:r>
              <a:rPr lang="tr-TR" sz="8000" dirty="0"/>
              <a:t>MUTLULUK</a:t>
            </a:r>
          </a:p>
        </p:txBody>
      </p:sp>
    </p:spTree>
    <p:extLst>
      <p:ext uri="{BB962C8B-B14F-4D97-AF65-F5344CB8AC3E}">
        <p14:creationId xmlns:p14="http://schemas.microsoft.com/office/powerpoint/2010/main" val="3928893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algn="ctr"/>
            <a:r>
              <a:rPr lang="tr-TR" sz="8000" dirty="0"/>
              <a:t>GERÇEK MUTLULUK:</a:t>
            </a:r>
          </a:p>
          <a:p>
            <a:pPr algn="ctr"/>
            <a:r>
              <a:rPr lang="tr-TR" sz="8000" dirty="0"/>
              <a:t>DÜŞÜNEN KISMIN YETKİNLİĞİ</a:t>
            </a:r>
            <a:endParaRPr lang="tr-TR" sz="255800" dirty="0"/>
          </a:p>
        </p:txBody>
      </p:sp>
    </p:spTree>
    <p:extLst>
      <p:ext uri="{BB962C8B-B14F-4D97-AF65-F5344CB8AC3E}">
        <p14:creationId xmlns:p14="http://schemas.microsoft.com/office/powerpoint/2010/main" val="2199771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algn="ctr"/>
            <a:r>
              <a:rPr lang="tr-TR" sz="8000" dirty="0"/>
              <a:t>SAHTE MUTLULUK:</a:t>
            </a:r>
          </a:p>
          <a:p>
            <a:pPr algn="ctr"/>
            <a:r>
              <a:rPr lang="tr-TR" sz="8000" dirty="0"/>
              <a:t>DÜŞÜNMEYEN KISMIN YETKİNLİĞİ</a:t>
            </a:r>
            <a:endParaRPr lang="tr-TR" sz="255800" dirty="0"/>
          </a:p>
        </p:txBody>
      </p:sp>
    </p:spTree>
    <p:extLst>
      <p:ext uri="{BB962C8B-B14F-4D97-AF65-F5344CB8AC3E}">
        <p14:creationId xmlns:p14="http://schemas.microsoft.com/office/powerpoint/2010/main" val="127628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354239" y="1238489"/>
            <a:ext cx="10336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TEMEL ESER 1:</a:t>
            </a:r>
          </a:p>
          <a:p>
            <a:pPr algn="ctr"/>
            <a:r>
              <a:rPr lang="tr-TR" sz="4800" i="1" dirty="0"/>
              <a:t>DE ANİMA / KİTÂBU’N-NEFS / </a:t>
            </a:r>
          </a:p>
          <a:p>
            <a:pPr algn="ctr"/>
            <a:r>
              <a:rPr lang="tr-TR" sz="4800" i="1" dirty="0"/>
              <a:t>NEFS ÜZERİNE</a:t>
            </a:r>
          </a:p>
          <a:p>
            <a:pPr algn="ctr"/>
            <a:r>
              <a:rPr lang="tr-TR" sz="4800" dirty="0"/>
              <a:t>ARİSTOTELES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48299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algn="ctr"/>
            <a:r>
              <a:rPr lang="tr-TR" sz="8000" dirty="0"/>
              <a:t>DÜŞÜNEN KISIM: </a:t>
            </a:r>
          </a:p>
          <a:p>
            <a:pPr algn="ctr"/>
            <a:r>
              <a:rPr lang="tr-TR" sz="8000" dirty="0"/>
              <a:t>AKIL</a:t>
            </a:r>
            <a:endParaRPr lang="tr-TR" sz="255800" dirty="0"/>
          </a:p>
        </p:txBody>
      </p:sp>
    </p:spTree>
    <p:extLst>
      <p:ext uri="{BB962C8B-B14F-4D97-AF65-F5344CB8AC3E}">
        <p14:creationId xmlns:p14="http://schemas.microsoft.com/office/powerpoint/2010/main" val="3840646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algn="ctr"/>
            <a:r>
              <a:rPr lang="tr-TR" sz="8000" dirty="0"/>
              <a:t>AKLIN YETKİNLİĞİNE GİDEN YOL:</a:t>
            </a:r>
          </a:p>
          <a:p>
            <a:pPr algn="ctr"/>
            <a:r>
              <a:rPr lang="tr-TR" sz="8000" dirty="0"/>
              <a:t>AKLIN MERTEBELERİ</a:t>
            </a:r>
            <a:endParaRPr lang="tr-TR" sz="255800" dirty="0"/>
          </a:p>
        </p:txBody>
      </p:sp>
    </p:spTree>
    <p:extLst>
      <p:ext uri="{BB962C8B-B14F-4D97-AF65-F5344CB8AC3E}">
        <p14:creationId xmlns:p14="http://schemas.microsoft.com/office/powerpoint/2010/main" val="434685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marL="1371600" indent="-1371600" algn="ctr">
              <a:buAutoNum type="arabicPeriod"/>
            </a:pPr>
            <a:r>
              <a:rPr lang="tr-TR" sz="8000" dirty="0"/>
              <a:t>HEYÛLÂNÎ AKIL:</a:t>
            </a:r>
          </a:p>
          <a:p>
            <a:pPr algn="ctr"/>
            <a:r>
              <a:rPr lang="tr-TR" sz="8000" dirty="0"/>
              <a:t>POTANSİYEL AKIL</a:t>
            </a:r>
            <a:endParaRPr lang="tr-TR" sz="255800" dirty="0"/>
          </a:p>
        </p:txBody>
      </p:sp>
    </p:spTree>
    <p:extLst>
      <p:ext uri="{BB962C8B-B14F-4D97-AF65-F5344CB8AC3E}">
        <p14:creationId xmlns:p14="http://schemas.microsoft.com/office/powerpoint/2010/main" val="660278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8000" dirty="0"/>
          </a:p>
          <a:p>
            <a:pPr algn="ctr"/>
            <a:r>
              <a:rPr lang="tr-TR" sz="8000" dirty="0"/>
              <a:t>2. BİLFİİL AKIL:</a:t>
            </a:r>
          </a:p>
          <a:p>
            <a:pPr algn="ctr"/>
            <a:r>
              <a:rPr lang="tr-TR" sz="8000" dirty="0"/>
              <a:t>DÜŞÜNÜLÜRLERİN KAVRANMASI SÜRECİ</a:t>
            </a:r>
            <a:endParaRPr lang="tr-TR" sz="255800" dirty="0"/>
          </a:p>
        </p:txBody>
      </p:sp>
    </p:spTree>
    <p:extLst>
      <p:ext uri="{BB962C8B-B14F-4D97-AF65-F5344CB8AC3E}">
        <p14:creationId xmlns:p14="http://schemas.microsoft.com/office/powerpoint/2010/main" val="4086664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156210" y="451847"/>
            <a:ext cx="120357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dirty="0"/>
              <a:t>3. MÜSTEFAD </a:t>
            </a:r>
          </a:p>
          <a:p>
            <a:pPr algn="ctr"/>
            <a:r>
              <a:rPr lang="tr-TR" sz="7200" dirty="0"/>
              <a:t>(KAZANILMIŞ) AKIL:</a:t>
            </a:r>
          </a:p>
          <a:p>
            <a:pPr algn="ctr"/>
            <a:r>
              <a:rPr lang="tr-TR" sz="7200" dirty="0"/>
              <a:t>AKLEDİLİR SURETLERİN TAMAMININ/ÇOĞUNUN ELDE EDİLMESİ</a:t>
            </a:r>
            <a:endParaRPr lang="tr-TR" sz="213200" dirty="0"/>
          </a:p>
        </p:txBody>
      </p:sp>
    </p:spTree>
    <p:extLst>
      <p:ext uri="{BB962C8B-B14F-4D97-AF65-F5344CB8AC3E}">
        <p14:creationId xmlns:p14="http://schemas.microsoft.com/office/powerpoint/2010/main" val="188184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-156306" y="891685"/>
            <a:ext cx="120357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TEŞEBBÜH </a:t>
            </a:r>
          </a:p>
          <a:p>
            <a:pPr algn="ctr"/>
            <a:r>
              <a:rPr lang="tr-TR" sz="8800" dirty="0"/>
              <a:t>Bİ’L-AKLİ’L-FA‘ÂL</a:t>
            </a:r>
          </a:p>
          <a:p>
            <a:pPr algn="ctr"/>
            <a:r>
              <a:rPr lang="tr-TR" sz="8800" dirty="0"/>
              <a:t>FAAL AKLA BENZEME</a:t>
            </a:r>
            <a:endParaRPr lang="tr-TR" sz="307000" dirty="0"/>
          </a:p>
        </p:txBody>
      </p:sp>
    </p:spTree>
    <p:extLst>
      <p:ext uri="{BB962C8B-B14F-4D97-AF65-F5344CB8AC3E}">
        <p14:creationId xmlns:p14="http://schemas.microsoft.com/office/powerpoint/2010/main" val="1646551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B71264-5204-4849-9293-DE9925FBEFB7}"/>
              </a:ext>
            </a:extLst>
          </p:cNvPr>
          <p:cNvSpPr txBox="1"/>
          <p:nvPr/>
        </p:nvSpPr>
        <p:spPr>
          <a:xfrm>
            <a:off x="-156306" y="891685"/>
            <a:ext cx="120357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800" dirty="0"/>
              <a:t>FAAL AKILLA </a:t>
            </a:r>
          </a:p>
          <a:p>
            <a:pPr algn="ctr"/>
            <a:r>
              <a:rPr lang="tr-TR" sz="8800" dirty="0"/>
              <a:t>İTTİSAL:</a:t>
            </a:r>
          </a:p>
          <a:p>
            <a:pPr algn="ctr"/>
            <a:r>
              <a:rPr lang="tr-TR" sz="8800" dirty="0"/>
              <a:t>BİREYSEL KEMÂL</a:t>
            </a:r>
            <a:endParaRPr lang="tr-TR" sz="307000" dirty="0"/>
          </a:p>
        </p:txBody>
      </p:sp>
    </p:spTree>
    <p:extLst>
      <p:ext uri="{BB962C8B-B14F-4D97-AF65-F5344CB8AC3E}">
        <p14:creationId xmlns:p14="http://schemas.microsoft.com/office/powerpoint/2010/main" val="3701165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D16DD569-0777-054F-BB9D-B95671FDA37B}"/>
              </a:ext>
            </a:extLst>
          </p:cNvPr>
          <p:cNvSpPr txBox="1"/>
          <p:nvPr/>
        </p:nvSpPr>
        <p:spPr>
          <a:xfrm>
            <a:off x="3865945" y="4722472"/>
            <a:ext cx="368883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dirty="0"/>
              <a:t>BİTKİSEL NEFS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C6628A5-7E2E-704E-99ED-9F990628BB35}"/>
              </a:ext>
            </a:extLst>
          </p:cNvPr>
          <p:cNvSpPr txBox="1"/>
          <p:nvPr/>
        </p:nvSpPr>
        <p:spPr>
          <a:xfrm>
            <a:off x="3611067" y="3298785"/>
            <a:ext cx="419858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dirty="0"/>
              <a:t>HAYVANİ NEFS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F0AD14C-9FB3-B342-B3E8-6FC5F4BA3BC3}"/>
              </a:ext>
            </a:extLst>
          </p:cNvPr>
          <p:cNvSpPr txBox="1"/>
          <p:nvPr/>
        </p:nvSpPr>
        <p:spPr>
          <a:xfrm>
            <a:off x="4080747" y="2152808"/>
            <a:ext cx="347402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dirty="0"/>
              <a:t>İNSANİ NEFS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91472A6-EE95-1B43-B7DF-BDBFEE8CA1D4}"/>
              </a:ext>
            </a:extLst>
          </p:cNvPr>
          <p:cNvSpPr txBox="1"/>
          <p:nvPr/>
        </p:nvSpPr>
        <p:spPr>
          <a:xfrm>
            <a:off x="4490314" y="235263"/>
            <a:ext cx="2225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/>
              <a:t>İNSAN</a:t>
            </a:r>
          </a:p>
        </p:txBody>
      </p:sp>
      <p:sp>
        <p:nvSpPr>
          <p:cNvPr id="13" name="Halka 12">
            <a:extLst>
              <a:ext uri="{FF2B5EF4-FFF2-40B4-BE49-F238E27FC236}">
                <a16:creationId xmlns:a16="http://schemas.microsoft.com/office/drawing/2014/main" id="{2A64413F-B77C-1340-AA7C-67451B520FD2}"/>
              </a:ext>
            </a:extLst>
          </p:cNvPr>
          <p:cNvSpPr/>
          <p:nvPr/>
        </p:nvSpPr>
        <p:spPr>
          <a:xfrm>
            <a:off x="3337549" y="4437768"/>
            <a:ext cx="4745620" cy="1354238"/>
          </a:xfrm>
          <a:prstGeom prst="donut">
            <a:avLst>
              <a:gd name="adj" fmla="val 1559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4" name="Halka 13">
            <a:extLst>
              <a:ext uri="{FF2B5EF4-FFF2-40B4-BE49-F238E27FC236}">
                <a16:creationId xmlns:a16="http://schemas.microsoft.com/office/drawing/2014/main" id="{629FB2AB-16DD-3F43-B307-3ADEF9BDE400}"/>
              </a:ext>
            </a:extLst>
          </p:cNvPr>
          <p:cNvSpPr/>
          <p:nvPr/>
        </p:nvSpPr>
        <p:spPr>
          <a:xfrm>
            <a:off x="2683579" y="2754776"/>
            <a:ext cx="6030410" cy="3299909"/>
          </a:xfrm>
          <a:prstGeom prst="donut">
            <a:avLst>
              <a:gd name="adj" fmla="val 790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Halka 14">
            <a:extLst>
              <a:ext uri="{FF2B5EF4-FFF2-40B4-BE49-F238E27FC236}">
                <a16:creationId xmlns:a16="http://schemas.microsoft.com/office/drawing/2014/main" id="{7DD8DD8B-7E1C-1C44-82A9-4E97C197863F}"/>
              </a:ext>
            </a:extLst>
          </p:cNvPr>
          <p:cNvSpPr/>
          <p:nvPr/>
        </p:nvSpPr>
        <p:spPr>
          <a:xfrm>
            <a:off x="1902287" y="1691029"/>
            <a:ext cx="7592993" cy="4363656"/>
          </a:xfrm>
          <a:prstGeom prst="donut">
            <a:avLst>
              <a:gd name="adj" fmla="val 755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354239" y="1238489"/>
            <a:ext cx="10336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TEMEL ESER 2:</a:t>
            </a:r>
          </a:p>
          <a:p>
            <a:pPr algn="ctr"/>
            <a:r>
              <a:rPr lang="tr-TR" sz="4800" i="1" dirty="0"/>
              <a:t>PARVA NATURALİA / EL-HİS VE’L-MAHSUS / DUYULAR VE DUYULURLAR</a:t>
            </a:r>
            <a:r>
              <a:rPr lang="tr-TR" sz="4800" dirty="0"/>
              <a:t> </a:t>
            </a:r>
          </a:p>
          <a:p>
            <a:pPr algn="ctr"/>
            <a:r>
              <a:rPr lang="tr-TR" sz="4800" dirty="0"/>
              <a:t>ARİSTOTELES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6029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354239" y="1238489"/>
            <a:ext cx="10336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TABİAT FELSEFESİ</a:t>
            </a:r>
          </a:p>
          <a:p>
            <a:pPr algn="ctr"/>
            <a:endParaRPr lang="tr-TR" sz="4800" dirty="0"/>
          </a:p>
          <a:p>
            <a:pPr algn="ctr"/>
            <a:endParaRPr lang="tr-TR" sz="4800" dirty="0"/>
          </a:p>
          <a:p>
            <a:pPr algn="ctr"/>
            <a:r>
              <a:rPr lang="tr-TR" sz="4800" dirty="0"/>
              <a:t>PSİKOLOJİ/İLMU’N-NEFS</a:t>
            </a:r>
          </a:p>
        </p:txBody>
      </p:sp>
      <p:sp>
        <p:nvSpPr>
          <p:cNvPr id="3" name="Aşağı Ok 2">
            <a:extLst>
              <a:ext uri="{FF2B5EF4-FFF2-40B4-BE49-F238E27FC236}">
                <a16:creationId xmlns:a16="http://schemas.microsoft.com/office/drawing/2014/main" id="{9AEBF115-760F-7F45-8600-A3A5EC4F563D}"/>
              </a:ext>
            </a:extLst>
          </p:cNvPr>
          <p:cNvSpPr/>
          <p:nvPr/>
        </p:nvSpPr>
        <p:spPr>
          <a:xfrm>
            <a:off x="6192456" y="2060294"/>
            <a:ext cx="405114" cy="141211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423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1157469" y="2395958"/>
            <a:ext cx="1033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PSİKOLOJİ (NEFS) </a:t>
            </a:r>
            <a:r>
              <a:rPr lang="tr-TR" sz="4800"/>
              <a:t>İLMİNİN MESELELERİ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51494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63625C-E4D5-7A42-BA03-2A9C27BE095D}"/>
              </a:ext>
            </a:extLst>
          </p:cNvPr>
          <p:cNvSpPr txBox="1"/>
          <p:nvPr/>
        </p:nvSpPr>
        <p:spPr>
          <a:xfrm>
            <a:off x="995423" y="428263"/>
            <a:ext cx="10336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PSİKOLOJİNİN KONULAR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CANLILIK (NEFS, NEFSİN KUVVETLERİ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AKIL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AKLÎ BİLGİNİN İMKANI</a:t>
            </a:r>
          </a:p>
          <a:p>
            <a:pPr marL="914400" indent="-914400" algn="ctr">
              <a:buAutoNum type="arabicPeriod"/>
            </a:pPr>
            <a:r>
              <a:rPr lang="tr-TR" sz="4800" dirty="0"/>
              <a:t>FAAL AKIL İLE İTTİSAL </a:t>
            </a:r>
          </a:p>
        </p:txBody>
      </p:sp>
    </p:spTree>
    <p:extLst>
      <p:ext uri="{BB962C8B-B14F-4D97-AF65-F5344CB8AC3E}">
        <p14:creationId xmlns:p14="http://schemas.microsoft.com/office/powerpoint/2010/main" val="2182946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68FE77F-CE2E-1845-B686-45BC6BF2330D}"/>
              </a:ext>
            </a:extLst>
          </p:cNvPr>
          <p:cNvSpPr txBox="1"/>
          <p:nvPr/>
        </p:nvSpPr>
        <p:spPr>
          <a:xfrm>
            <a:off x="405109" y="833378"/>
            <a:ext cx="1129027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dirty="0"/>
              <a:t>İNSAN:BEDEN+NEFS</a:t>
            </a:r>
          </a:p>
          <a:p>
            <a:pPr algn="ctr"/>
            <a:r>
              <a:rPr lang="tr-TR" sz="6600" dirty="0"/>
              <a:t>EN DEĞERLİ PARÇA İKİNCİSİ</a:t>
            </a:r>
          </a:p>
          <a:p>
            <a:pPr algn="ctr"/>
            <a:endParaRPr lang="tr-TR" sz="6600" dirty="0"/>
          </a:p>
        </p:txBody>
      </p:sp>
    </p:spTree>
    <p:extLst>
      <p:ext uri="{BB962C8B-B14F-4D97-AF65-F5344CB8AC3E}">
        <p14:creationId xmlns:p14="http://schemas.microsoft.com/office/powerpoint/2010/main" val="2271182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Ağ Gözü</Template>
  <TotalTime>305</TotalTime>
  <Words>435</Words>
  <Application>Microsoft Macintosh PowerPoint</Application>
  <PresentationFormat>Geniş ekran</PresentationFormat>
  <Paragraphs>177</Paragraphs>
  <Slides>47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Arial</vt:lpstr>
      <vt:lpstr>Calibri</vt:lpstr>
      <vt:lpstr>Century Gothic</vt:lpstr>
      <vt:lpstr>Ağ Gözü</vt:lpstr>
      <vt:lpstr>İslam felsefesi METİNLERİ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İslam felsefesi</dc:title>
  <dc:creator>ibrahim aksu</dc:creator>
  <cp:lastModifiedBy>ibrahim aksu</cp:lastModifiedBy>
  <cp:revision>119</cp:revision>
  <dcterms:created xsi:type="dcterms:W3CDTF">2019-06-29T07:56:24Z</dcterms:created>
  <dcterms:modified xsi:type="dcterms:W3CDTF">2019-11-06T21:31:22Z</dcterms:modified>
</cp:coreProperties>
</file>