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302" r:id="rId3"/>
    <p:sldId id="310" r:id="rId4"/>
    <p:sldId id="311" r:id="rId5"/>
    <p:sldId id="326" r:id="rId6"/>
    <p:sldId id="312" r:id="rId7"/>
    <p:sldId id="313" r:id="rId8"/>
    <p:sldId id="314" r:id="rId9"/>
    <p:sldId id="315" r:id="rId10"/>
    <p:sldId id="330" r:id="rId11"/>
    <p:sldId id="331" r:id="rId12"/>
    <p:sldId id="333" r:id="rId13"/>
    <p:sldId id="334" r:id="rId14"/>
    <p:sldId id="335" r:id="rId15"/>
    <p:sldId id="336" r:id="rId16"/>
    <p:sldId id="337" r:id="rId17"/>
    <p:sldId id="343" r:id="rId18"/>
    <p:sldId id="338" r:id="rId19"/>
    <p:sldId id="339" r:id="rId20"/>
    <p:sldId id="340" r:id="rId21"/>
    <p:sldId id="341" r:id="rId22"/>
    <p:sldId id="342" r:id="rId23"/>
    <p:sldId id="344" r:id="rId24"/>
    <p:sldId id="30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8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9.10.2019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				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25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547" y="-208596"/>
            <a:ext cx="8676222" cy="3200400"/>
          </a:xfrm>
        </p:spPr>
        <p:txBody>
          <a:bodyPr>
            <a:normAutofit/>
          </a:bodyPr>
          <a:lstStyle/>
          <a:p>
            <a:r>
              <a:rPr lang="tr-TR" sz="8000" dirty="0"/>
              <a:t>EĞİTİM BİLİMİNE GİRİŞ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544011" y="370390"/>
            <a:ext cx="114242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EĞİTİM BİLİMİNİN YARDIM ALDIĞI FELSEFÎ DİSİPLİNLER</a:t>
            </a:r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80026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544011" y="370390"/>
            <a:ext cx="114242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marL="1143000" indent="-1143000" algn="ctr">
              <a:buAutoNum type="arabicPeriod"/>
            </a:pPr>
            <a:r>
              <a:rPr lang="tr-TR" sz="6000" b="1" dirty="0"/>
              <a:t>BİLGİ FELSEFESİ</a:t>
            </a:r>
          </a:p>
          <a:p>
            <a:pPr algn="ctr"/>
            <a:endParaRPr lang="tr-TR" sz="6000" dirty="0"/>
          </a:p>
          <a:p>
            <a:pPr algn="ctr"/>
            <a:r>
              <a:rPr lang="tr-TR" sz="6000" dirty="0"/>
              <a:t>BİLGİNİN KAYNAĞI, OLUŞUMU VE DEĞERİ ÜZERİNE DÜŞÜNCE ÜRETEN FELSEFE DALI</a:t>
            </a:r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48421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2. EĞİTİM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EĞİTİMİN ANLAMI, DEĞERİ, DOĞASI VE AMACI HAKKINDA DÜŞÜNCE GELİŞTİREN FELSEFE DİSİPLİNİ</a:t>
            </a:r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66698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2. EĞİTİM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 FELSEFESİ; EĞİTİME İLİŞKİN UYGULAMALARI VE YAKLAŞIMLARI DEĞERLENDİRİP YORUMLAR.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57825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2. EĞİTİM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 FELSEFESİ; EĞİTİME İLİŞKİN KAVRAMLARI TANIMLAYIP AÇIKLAR VE YENİ KAVRAMLAR ÜRETİR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6787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2. EĞİTİM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 FELSEFESİ; EĞİTİME İLİŞKİN DÜŞÜNCELERİ DÜZENLİ VE TUTARLI BİR YAPIYA KAVUŞTURUP SİSTEMLEŞTİRİR.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3385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2. EĞİTİM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 FELSEFESİ; TOPLUM VE SİYASET FELSEFESİ İLE YAKINDAN ALAKALIDIR.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95751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200" b="1" dirty="0"/>
          </a:p>
          <a:p>
            <a:pPr algn="ctr"/>
            <a:r>
              <a:rPr lang="tr-TR" sz="6000" b="1" dirty="0"/>
              <a:t>3. EĞİTİM PSİKOLOJİ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EĞİTİMİN PSİKOLOJİK TEMELLERİNİ BELİRLEMEYE VE PSİKOLOJİNİN VERİLERİNDEN HAREKETLE EĞİTİM SÜRECİNE KATKIDA BULUNMAYA ÇALIŞAN DİSİPLİN</a:t>
            </a:r>
            <a:endParaRPr lang="tr-TR" sz="3600" dirty="0"/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72780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3. DEĞER FELSEFESİ</a:t>
            </a:r>
          </a:p>
          <a:p>
            <a:pPr algn="ctr"/>
            <a:endParaRPr lang="tr-TR" sz="1600" dirty="0"/>
          </a:p>
          <a:p>
            <a:endParaRPr lang="tr-TR" sz="1200" dirty="0"/>
          </a:p>
          <a:p>
            <a:pPr algn="ctr"/>
            <a:r>
              <a:rPr lang="tr-TR" sz="5400" dirty="0"/>
              <a:t>AHLAKİ AÇIDAN İYİ-KÖTÜ, DOĞRU-YANLIŞ; ESTETİK AÇIDAN İSE GÜZEL-ÇİRKİN KAVRAMLARI ÇERÇEVESİNDE DÜŞÜNCE ÜRETEN FELSEFE DİSİPLİNİ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726856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4. AHLAK FELSEFESİ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AHLAKİ KAVRAMLAR VE YAKLAŞIMLAR ÜZERİNE DÜŞÜNCE ÜRETEN FELSEFE DİSİPLİNİ</a:t>
            </a:r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64841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4346706" y="2500132"/>
            <a:ext cx="3409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3. DERS</a:t>
            </a:r>
          </a:p>
        </p:txBody>
      </p:sp>
    </p:spTree>
    <p:extLst>
      <p:ext uri="{BB962C8B-B14F-4D97-AF65-F5344CB8AC3E}">
        <p14:creationId xmlns:p14="http://schemas.microsoft.com/office/powerpoint/2010/main" val="8343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B. SOSYOLOJİ</a:t>
            </a:r>
          </a:p>
          <a:p>
            <a:pPr algn="ctr"/>
            <a:endParaRPr lang="tr-TR" sz="3200" b="1" dirty="0"/>
          </a:p>
          <a:p>
            <a:pPr algn="ctr"/>
            <a:r>
              <a:rPr lang="tr-TR" sz="6000" dirty="0"/>
              <a:t>TOPLUMSAL OLGU VE OLAYLARI İNCELEYEN BİLİM DALI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57252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1. EĞİTİM SOSYOLOJİSİ</a:t>
            </a:r>
          </a:p>
          <a:p>
            <a:pPr algn="ctr"/>
            <a:endParaRPr lang="tr-TR" sz="1600" dirty="0"/>
          </a:p>
          <a:p>
            <a:endParaRPr lang="tr-TR" sz="4000" dirty="0"/>
          </a:p>
          <a:p>
            <a:pPr algn="ctr"/>
            <a:r>
              <a:rPr lang="tr-TR" sz="5400" dirty="0"/>
              <a:t>EĞİTİMİN SOSYAL YÖNÜNÜ İNCELEYEN VE BU KONUDA DÜŞÜNCE ÜRETEN BİLİM DALI</a:t>
            </a:r>
          </a:p>
          <a:p>
            <a:pPr algn="ctr"/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63046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b="1" dirty="0"/>
          </a:p>
          <a:p>
            <a:pPr algn="ctr"/>
            <a:r>
              <a:rPr lang="tr-TR" sz="6000" b="1" dirty="0"/>
              <a:t>C. PSİKOLOJİ</a:t>
            </a:r>
            <a:endParaRPr lang="tr-TR" sz="4000" dirty="0"/>
          </a:p>
          <a:p>
            <a:endParaRPr lang="tr-TR" sz="4000" dirty="0"/>
          </a:p>
          <a:p>
            <a:pPr algn="ctr"/>
            <a:r>
              <a:rPr lang="tr-TR" sz="5400" dirty="0"/>
              <a:t>İNSANI DUYGU, TUTUM VE DAVRANIŞLARI ARKASINDA FAKTÖRLERİ İNCELEYEN BİLİM DALI</a:t>
            </a:r>
          </a:p>
        </p:txBody>
      </p:sp>
    </p:spTree>
    <p:extLst>
      <p:ext uri="{BB962C8B-B14F-4D97-AF65-F5344CB8AC3E}">
        <p14:creationId xmlns:p14="http://schemas.microsoft.com/office/powerpoint/2010/main" val="1735801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636609" y="91920"/>
            <a:ext cx="114242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200" b="1" dirty="0"/>
          </a:p>
          <a:p>
            <a:pPr algn="ctr"/>
            <a:r>
              <a:rPr lang="tr-TR" sz="6000" b="1" dirty="0"/>
              <a:t>1. GELİŞİM PSİKOLOJİ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BİREYİN YAŞAM BOYUNCA GEÇİRDİĞİ HER TÜRLÜ DEĞİŞİM VE GELİŞİM ÖZELLİKLERİNİ BİLİMSEL AÇIDAN İNCELEYEN DİSİPLİNDİR. </a:t>
            </a:r>
          </a:p>
        </p:txBody>
      </p:sp>
    </p:spTree>
    <p:extLst>
      <p:ext uri="{BB962C8B-B14F-4D97-AF65-F5344CB8AC3E}">
        <p14:creationId xmlns:p14="http://schemas.microsoft.com/office/powerpoint/2010/main" val="807810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A9634A9-BD06-4C45-BC37-560087B0CB7B}"/>
              </a:ext>
            </a:extLst>
          </p:cNvPr>
          <p:cNvSpPr txBox="1"/>
          <p:nvPr/>
        </p:nvSpPr>
        <p:spPr>
          <a:xfrm>
            <a:off x="2336543" y="2500132"/>
            <a:ext cx="7430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7200" dirty="0"/>
              <a:t>3</a:t>
            </a:r>
            <a:r>
              <a:rPr lang="tr-TR" sz="7200"/>
              <a:t>. </a:t>
            </a:r>
            <a:r>
              <a:rPr lang="tr-TR" sz="7200" dirty="0"/>
              <a:t>DERS’İN SONU</a:t>
            </a:r>
          </a:p>
        </p:txBody>
      </p:sp>
    </p:spTree>
    <p:extLst>
      <p:ext uri="{BB962C8B-B14F-4D97-AF65-F5344CB8AC3E}">
        <p14:creationId xmlns:p14="http://schemas.microsoft.com/office/powerpoint/2010/main" val="331815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240911" y="2430683"/>
            <a:ext cx="4905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BİLİM NEDİR?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2936066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551007" y="590308"/>
            <a:ext cx="104287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BİLİM: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EVRENE, DOĞAYA VE İNSANA DAİR NESNEL ARAŞTIRMA YÖNTEMLERİ VASITASIYLA ELDE EDİLMİŞ BİLGİ KÜMELERİ</a:t>
            </a:r>
            <a:endParaRPr lang="tr-TR" sz="23900" dirty="0"/>
          </a:p>
        </p:txBody>
      </p:sp>
    </p:spTree>
    <p:extLst>
      <p:ext uri="{BB962C8B-B14F-4D97-AF65-F5344CB8AC3E}">
        <p14:creationId xmlns:p14="http://schemas.microsoft.com/office/powerpoint/2010/main" val="317736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551007" y="590308"/>
            <a:ext cx="104287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BİLİMSEL FAALİYET: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EVRENE, DOĞAYA VE İNSANA DAİR NESNEL ARAŞTIRMA YÖNTEMLERİ VASITASIYLA BİLGİ ELDE ETME SÜRECİ</a:t>
            </a:r>
            <a:endParaRPr lang="tr-TR" sz="23900" dirty="0"/>
          </a:p>
        </p:txBody>
      </p:sp>
    </p:spTree>
    <p:extLst>
      <p:ext uri="{BB962C8B-B14F-4D97-AF65-F5344CB8AC3E}">
        <p14:creationId xmlns:p14="http://schemas.microsoft.com/office/powerpoint/2010/main" val="75969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240911" y="2430683"/>
            <a:ext cx="782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dirty="0"/>
              <a:t>EĞİTİM BİLİMİ NEDİR?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351862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312516" y="636607"/>
            <a:ext cx="11783028" cy="1004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EĞİTİM BİLİMİ:</a:t>
            </a:r>
          </a:p>
          <a:p>
            <a:pPr algn="ctr"/>
            <a:endParaRPr lang="tr-TR" sz="4000" dirty="0"/>
          </a:p>
          <a:p>
            <a:pPr algn="ctr"/>
            <a:r>
              <a:rPr lang="tr-TR" sz="6000" dirty="0"/>
              <a:t>EĞİTSEL FAALİYETLERİN</a:t>
            </a:r>
          </a:p>
          <a:p>
            <a:pPr algn="ctr"/>
            <a:r>
              <a:rPr lang="tr-TR" sz="6000" dirty="0"/>
              <a:t>BİLİMSEL ÇERÇEVEDE</a:t>
            </a:r>
          </a:p>
          <a:p>
            <a:pPr algn="ctr"/>
            <a:r>
              <a:rPr lang="tr-TR" sz="6000" dirty="0"/>
              <a:t>İNCELENMESİ VE UYGULANMASI İLE İLGİLENEN BİLİM DALI</a:t>
            </a:r>
          </a:p>
          <a:p>
            <a:pPr algn="ctr"/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300823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1666754" y="1122744"/>
            <a:ext cx="97343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EĞİTİM BİLİMİNİN </a:t>
            </a:r>
          </a:p>
          <a:p>
            <a:pPr algn="ctr"/>
            <a:r>
              <a:rPr lang="tr-TR" sz="6000" b="1" dirty="0"/>
              <a:t>DİĞER BİLİMLERLE İLİŞKİSİ NEDİR?</a:t>
            </a:r>
            <a:endParaRPr lang="tr-TR" sz="28700" dirty="0"/>
          </a:p>
        </p:txBody>
      </p:sp>
    </p:spTree>
    <p:extLst>
      <p:ext uri="{BB962C8B-B14F-4D97-AF65-F5344CB8AC3E}">
        <p14:creationId xmlns:p14="http://schemas.microsoft.com/office/powerpoint/2010/main" val="158111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2BC6E-E644-8C47-BCAD-2D9E95F19667}"/>
              </a:ext>
            </a:extLst>
          </p:cNvPr>
          <p:cNvSpPr txBox="1"/>
          <p:nvPr/>
        </p:nvSpPr>
        <p:spPr>
          <a:xfrm>
            <a:off x="544011" y="370390"/>
            <a:ext cx="1142421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A. FELSEFE:</a:t>
            </a:r>
          </a:p>
          <a:p>
            <a:pPr algn="ctr"/>
            <a:endParaRPr lang="tr-TR" sz="4000" dirty="0"/>
          </a:p>
          <a:p>
            <a:pPr algn="ctr"/>
            <a:r>
              <a:rPr lang="tr-TR" sz="5400" dirty="0"/>
              <a:t>MANTIK KURALLARI ÇERÇEVESİNDE EVRENE, DOĞAYA VE İNSANA DAİR SİSTEMATİK VE TUTARLI DÜŞÜNCE ÜRETİMİ FAALİYETİ</a:t>
            </a:r>
            <a:endParaRPr lang="tr-TR" sz="23900" dirty="0"/>
          </a:p>
        </p:txBody>
      </p:sp>
    </p:spTree>
    <p:extLst>
      <p:ext uri="{BB962C8B-B14F-4D97-AF65-F5344CB8AC3E}">
        <p14:creationId xmlns:p14="http://schemas.microsoft.com/office/powerpoint/2010/main" val="425000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1087</TotalTime>
  <Words>308</Words>
  <Application>Microsoft Macintosh PowerPoint</Application>
  <PresentationFormat>Geniş ekran</PresentationFormat>
  <Paragraphs>88</Paragraphs>
  <Slides>24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Century Gothic</vt:lpstr>
      <vt:lpstr>Ağ Gözü</vt:lpstr>
      <vt:lpstr>EĞİTİM BİLİMİNE GİRİŞ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155</cp:revision>
  <dcterms:created xsi:type="dcterms:W3CDTF">2019-06-29T07:56:24Z</dcterms:created>
  <dcterms:modified xsi:type="dcterms:W3CDTF">2019-10-09T11:33:04Z</dcterms:modified>
</cp:coreProperties>
</file>